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1" r:id="rId25"/>
    <p:sldId id="282" r:id="rId26"/>
    <p:sldId id="283" r:id="rId27"/>
    <p:sldId id="284" r:id="rId28"/>
    <p:sldId id="279" r:id="rId29"/>
    <p:sldId id="280"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25" autoAdjust="0"/>
    <p:restoredTop sz="94660"/>
  </p:normalViewPr>
  <p:slideViewPr>
    <p:cSldViewPr>
      <p:cViewPr varScale="1">
        <p:scale>
          <a:sx n="45" d="100"/>
          <a:sy n="45" d="100"/>
        </p:scale>
        <p:origin x="-108"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slide" Target="../slides/slide18.xml"/><Relationship Id="rId1" Type="http://schemas.openxmlformats.org/officeDocument/2006/relationships/slide" Target="../slides/slide17.xml"/><Relationship Id="rId5" Type="http://schemas.openxmlformats.org/officeDocument/2006/relationships/slide" Target="../slides/slide19.xml"/><Relationship Id="rId4"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2B0323-75B0-4941-8E1B-15706E465FDE}" type="doc">
      <dgm:prSet loTypeId="urn:microsoft.com/office/officeart/2005/8/layout/hierarchy4" loCatId="list" qsTypeId="urn:microsoft.com/office/officeart/2005/8/quickstyle/simple3" qsCatId="simple" csTypeId="urn:microsoft.com/office/officeart/2005/8/colors/accent1_2" csCatId="accent1" phldr="1"/>
      <dgm:spPr/>
      <dgm:t>
        <a:bodyPr/>
        <a:lstStyle/>
        <a:p>
          <a:endParaRPr lang="en-US"/>
        </a:p>
      </dgm:t>
    </dgm:pt>
    <dgm:pt modelId="{B88F51A5-6F17-4B7F-A4F7-B58413EF5ECB}">
      <dgm:prSet phldrT="[Text]"/>
      <dgm:spPr/>
      <dgm:t>
        <a:bodyPr/>
        <a:lstStyle/>
        <a:p>
          <a:r>
            <a:rPr lang="en-US" dirty="0" smtClean="0">
              <a:hlinkClick xmlns:r="http://schemas.openxmlformats.org/officeDocument/2006/relationships" r:id="rId1" action="ppaction://hlinksldjump"/>
            </a:rPr>
            <a:t>1</a:t>
          </a:r>
          <a:r>
            <a:rPr lang="en-US" baseline="30000" dirty="0" smtClean="0">
              <a:hlinkClick xmlns:r="http://schemas.openxmlformats.org/officeDocument/2006/relationships" r:id="rId1" action="ppaction://hlinksldjump"/>
            </a:rPr>
            <a:t>st</a:t>
          </a:r>
          <a:r>
            <a:rPr lang="en-US" dirty="0" smtClean="0">
              <a:hlinkClick xmlns:r="http://schemas.openxmlformats.org/officeDocument/2006/relationships" r:id="rId1" action="ppaction://hlinksldjump"/>
            </a:rPr>
            <a:t> Person</a:t>
          </a:r>
          <a:endParaRPr lang="en-US" dirty="0"/>
        </a:p>
      </dgm:t>
    </dgm:pt>
    <dgm:pt modelId="{2EA69007-C5BE-4D30-B4B3-6819C910D488}" type="parTrans" cxnId="{1B8F2590-1EA8-49D5-8625-8A9109C83F70}">
      <dgm:prSet/>
      <dgm:spPr/>
      <dgm:t>
        <a:bodyPr/>
        <a:lstStyle/>
        <a:p>
          <a:endParaRPr lang="en-US"/>
        </a:p>
      </dgm:t>
    </dgm:pt>
    <dgm:pt modelId="{AC116815-C800-4AFE-907F-1AB73A2B0BD2}" type="sibTrans" cxnId="{1B8F2590-1EA8-49D5-8625-8A9109C83F70}">
      <dgm:prSet/>
      <dgm:spPr/>
      <dgm:t>
        <a:bodyPr/>
        <a:lstStyle/>
        <a:p>
          <a:endParaRPr lang="en-US"/>
        </a:p>
      </dgm:t>
    </dgm:pt>
    <dgm:pt modelId="{A5CB9240-D348-4E62-AAD1-C2D9F55497E5}">
      <dgm:prSet phldrT="[Text]"/>
      <dgm:spPr/>
      <dgm:t>
        <a:bodyPr/>
        <a:lstStyle/>
        <a:p>
          <a:r>
            <a:rPr lang="en-US" dirty="0" smtClean="0">
              <a:hlinkClick xmlns:r="http://schemas.openxmlformats.org/officeDocument/2006/relationships" r:id="rId2" action="ppaction://hlinksldjump"/>
            </a:rPr>
            <a:t>2</a:t>
          </a:r>
          <a:r>
            <a:rPr lang="en-US" baseline="30000" dirty="0" smtClean="0">
              <a:hlinkClick xmlns:r="http://schemas.openxmlformats.org/officeDocument/2006/relationships" r:id="rId2" action="ppaction://hlinksldjump"/>
            </a:rPr>
            <a:t>nd</a:t>
          </a:r>
          <a:r>
            <a:rPr lang="en-US" dirty="0" smtClean="0">
              <a:hlinkClick xmlns:r="http://schemas.openxmlformats.org/officeDocument/2006/relationships" r:id="rId2" action="ppaction://hlinksldjump"/>
            </a:rPr>
            <a:t> Person</a:t>
          </a:r>
          <a:endParaRPr lang="en-US" dirty="0"/>
        </a:p>
      </dgm:t>
    </dgm:pt>
    <dgm:pt modelId="{E7EB1772-A62A-4B0E-A8EC-7C0FA339B9AE}" type="parTrans" cxnId="{296D1494-A412-4A64-9455-8E53EDA2A4C8}">
      <dgm:prSet/>
      <dgm:spPr/>
      <dgm:t>
        <a:bodyPr/>
        <a:lstStyle/>
        <a:p>
          <a:endParaRPr lang="en-US"/>
        </a:p>
      </dgm:t>
    </dgm:pt>
    <dgm:pt modelId="{D7489848-F5EA-4BC1-B7C1-01F1091A13AD}" type="sibTrans" cxnId="{296D1494-A412-4A64-9455-8E53EDA2A4C8}">
      <dgm:prSet/>
      <dgm:spPr/>
      <dgm:t>
        <a:bodyPr/>
        <a:lstStyle/>
        <a:p>
          <a:endParaRPr lang="en-US"/>
        </a:p>
      </dgm:t>
    </dgm:pt>
    <dgm:pt modelId="{47CD881F-7C42-4597-A723-E6FE486CC38E}">
      <dgm:prSet phldrT="[Text]"/>
      <dgm:spPr/>
      <dgm:t>
        <a:bodyPr/>
        <a:lstStyle/>
        <a:p>
          <a:r>
            <a:rPr lang="en-US" dirty="0" smtClean="0">
              <a:hlinkClick xmlns:r="http://schemas.openxmlformats.org/officeDocument/2006/relationships" r:id="rId3" action="ppaction://hlinksldjump"/>
            </a:rPr>
            <a:t>Omniscient</a:t>
          </a:r>
          <a:endParaRPr lang="en-US" dirty="0"/>
        </a:p>
      </dgm:t>
    </dgm:pt>
    <dgm:pt modelId="{0A2C2700-3DF2-48E1-84F6-96AF2ED55D90}" type="parTrans" cxnId="{D4ED0927-20AB-46DC-AAB7-46BF58C6FFF6}">
      <dgm:prSet/>
      <dgm:spPr/>
      <dgm:t>
        <a:bodyPr/>
        <a:lstStyle/>
        <a:p>
          <a:endParaRPr lang="en-US"/>
        </a:p>
      </dgm:t>
    </dgm:pt>
    <dgm:pt modelId="{341FB826-BD18-4BE3-95C4-643F54A5D0CA}" type="sibTrans" cxnId="{D4ED0927-20AB-46DC-AAB7-46BF58C6FFF6}">
      <dgm:prSet/>
      <dgm:spPr/>
      <dgm:t>
        <a:bodyPr/>
        <a:lstStyle/>
        <a:p>
          <a:endParaRPr lang="en-US"/>
        </a:p>
      </dgm:t>
    </dgm:pt>
    <dgm:pt modelId="{0E46A270-552B-4DBD-8684-1E4F7DBA86D1}">
      <dgm:prSet phldrT="[Text]"/>
      <dgm:spPr/>
      <dgm:t>
        <a:bodyPr/>
        <a:lstStyle/>
        <a:p>
          <a:r>
            <a:rPr lang="en-US" dirty="0" smtClean="0">
              <a:hlinkClick xmlns:r="http://schemas.openxmlformats.org/officeDocument/2006/relationships" r:id="rId4" action="ppaction://hlinksldjump"/>
            </a:rPr>
            <a:t>Limited Omniscient</a:t>
          </a:r>
          <a:endParaRPr lang="en-US" dirty="0"/>
        </a:p>
      </dgm:t>
    </dgm:pt>
    <dgm:pt modelId="{A661C661-7C07-490F-8EFB-78423BF86A9E}" type="parTrans" cxnId="{3DE15E3D-7EE2-4BF3-8996-15EF1183E64D}">
      <dgm:prSet/>
      <dgm:spPr/>
      <dgm:t>
        <a:bodyPr/>
        <a:lstStyle/>
        <a:p>
          <a:endParaRPr lang="en-US"/>
        </a:p>
      </dgm:t>
    </dgm:pt>
    <dgm:pt modelId="{89EADF85-B352-4982-8937-9D507A3B2CD8}" type="sibTrans" cxnId="{3DE15E3D-7EE2-4BF3-8996-15EF1183E64D}">
      <dgm:prSet/>
      <dgm:spPr/>
      <dgm:t>
        <a:bodyPr/>
        <a:lstStyle/>
        <a:p>
          <a:endParaRPr lang="en-US"/>
        </a:p>
      </dgm:t>
    </dgm:pt>
    <dgm:pt modelId="{7403419F-EE49-4FD3-ABB8-3DB9A7BF6B67}">
      <dgm:prSet phldrT="[Text]"/>
      <dgm:spPr/>
      <dgm:t>
        <a:bodyPr/>
        <a:lstStyle/>
        <a:p>
          <a:r>
            <a:rPr lang="en-US" dirty="0" smtClean="0">
              <a:hlinkClick xmlns:r="http://schemas.openxmlformats.org/officeDocument/2006/relationships" r:id="rId5" action="ppaction://hlinksldjump"/>
            </a:rPr>
            <a:t>3</a:t>
          </a:r>
          <a:r>
            <a:rPr lang="en-US" baseline="30000" dirty="0" smtClean="0">
              <a:hlinkClick xmlns:r="http://schemas.openxmlformats.org/officeDocument/2006/relationships" r:id="rId5" action="ppaction://hlinksldjump"/>
            </a:rPr>
            <a:t>rd</a:t>
          </a:r>
          <a:r>
            <a:rPr lang="en-US" dirty="0" smtClean="0">
              <a:hlinkClick xmlns:r="http://schemas.openxmlformats.org/officeDocument/2006/relationships" r:id="rId5" action="ppaction://hlinksldjump"/>
            </a:rPr>
            <a:t> Person</a:t>
          </a:r>
          <a:endParaRPr lang="en-US" dirty="0"/>
        </a:p>
      </dgm:t>
    </dgm:pt>
    <dgm:pt modelId="{0260B18E-9E8E-4909-B2E5-B441F32EA25F}" type="parTrans" cxnId="{8EF07733-0717-43D6-A54A-788A985FC0F8}">
      <dgm:prSet/>
      <dgm:spPr/>
      <dgm:t>
        <a:bodyPr/>
        <a:lstStyle/>
        <a:p>
          <a:endParaRPr lang="en-US"/>
        </a:p>
      </dgm:t>
    </dgm:pt>
    <dgm:pt modelId="{59381B95-5545-4B65-BE8A-AFF35401CAB0}" type="sibTrans" cxnId="{8EF07733-0717-43D6-A54A-788A985FC0F8}">
      <dgm:prSet/>
      <dgm:spPr/>
      <dgm:t>
        <a:bodyPr/>
        <a:lstStyle/>
        <a:p>
          <a:endParaRPr lang="en-US"/>
        </a:p>
      </dgm:t>
    </dgm:pt>
    <dgm:pt modelId="{572A6821-C399-4CF2-A5A2-8A20F99112B9}" type="pres">
      <dgm:prSet presAssocID="{922B0323-75B0-4941-8E1B-15706E465FDE}" presName="Name0" presStyleCnt="0">
        <dgm:presLayoutVars>
          <dgm:chPref val="1"/>
          <dgm:dir/>
          <dgm:animOne val="branch"/>
          <dgm:animLvl val="lvl"/>
          <dgm:resizeHandles/>
        </dgm:presLayoutVars>
      </dgm:prSet>
      <dgm:spPr/>
    </dgm:pt>
    <dgm:pt modelId="{71BE4B3A-0F52-43CB-8D18-7F9C90E5A24F}" type="pres">
      <dgm:prSet presAssocID="{B88F51A5-6F17-4B7F-A4F7-B58413EF5ECB}" presName="vertOne" presStyleCnt="0"/>
      <dgm:spPr/>
    </dgm:pt>
    <dgm:pt modelId="{FCA613DB-6614-418C-86E3-E72EA393E2E4}" type="pres">
      <dgm:prSet presAssocID="{B88F51A5-6F17-4B7F-A4F7-B58413EF5ECB}" presName="txOne" presStyleLbl="node0" presStyleIdx="0" presStyleCnt="3" custScaleX="62654" custScaleY="70802" custLinFactNeighborX="-6" custLinFactNeighborY="-498">
        <dgm:presLayoutVars>
          <dgm:chPref val="3"/>
        </dgm:presLayoutVars>
      </dgm:prSet>
      <dgm:spPr/>
      <dgm:t>
        <a:bodyPr/>
        <a:lstStyle/>
        <a:p>
          <a:endParaRPr lang="en-US"/>
        </a:p>
      </dgm:t>
    </dgm:pt>
    <dgm:pt modelId="{D60BF648-CF13-4AE8-BD58-ED971EC6FB2B}" type="pres">
      <dgm:prSet presAssocID="{B88F51A5-6F17-4B7F-A4F7-B58413EF5ECB}" presName="parTransOne" presStyleCnt="0"/>
      <dgm:spPr/>
    </dgm:pt>
    <dgm:pt modelId="{E65B27A9-1C5E-450D-84A4-DAFB6C5C856A}" type="pres">
      <dgm:prSet presAssocID="{B88F51A5-6F17-4B7F-A4F7-B58413EF5ECB}" presName="horzOne" presStyleCnt="0"/>
      <dgm:spPr/>
    </dgm:pt>
    <dgm:pt modelId="{4427812F-2DBE-4BB8-A1F1-90C928C1A1E2}" type="pres">
      <dgm:prSet presAssocID="{A5CB9240-D348-4E62-AAD1-C2D9F55497E5}" presName="vertTwo" presStyleCnt="0"/>
      <dgm:spPr/>
    </dgm:pt>
    <dgm:pt modelId="{921043AA-F7D7-4A01-9C1A-F554191379B1}" type="pres">
      <dgm:prSet presAssocID="{A5CB9240-D348-4E62-AAD1-C2D9F55497E5}" presName="txTwo" presStyleLbl="node2" presStyleIdx="0" presStyleCnt="2" custScaleX="60201" custScaleY="65141" custLinFactNeighborX="1152" custLinFactNeighborY="-6633">
        <dgm:presLayoutVars>
          <dgm:chPref val="3"/>
        </dgm:presLayoutVars>
      </dgm:prSet>
      <dgm:spPr/>
    </dgm:pt>
    <dgm:pt modelId="{4EB7BC61-71B1-49DF-9A91-2D096452D34D}" type="pres">
      <dgm:prSet presAssocID="{A5CB9240-D348-4E62-AAD1-C2D9F55497E5}" presName="horzTwo" presStyleCnt="0"/>
      <dgm:spPr/>
    </dgm:pt>
    <dgm:pt modelId="{4A8F0525-87E3-4D31-89AC-530AEE42B703}" type="pres">
      <dgm:prSet presAssocID="{AC116815-C800-4AFE-907F-1AB73A2B0BD2}" presName="sibSpaceOne" presStyleCnt="0"/>
      <dgm:spPr/>
    </dgm:pt>
    <dgm:pt modelId="{4FF61D95-F74C-4B0D-A9DC-56F85EB1E75B}" type="pres">
      <dgm:prSet presAssocID="{7403419F-EE49-4FD3-ABB8-3DB9A7BF6B67}" presName="vertOne" presStyleCnt="0"/>
      <dgm:spPr/>
    </dgm:pt>
    <dgm:pt modelId="{94441FF7-5C94-4737-BF05-02ED6EF61542}" type="pres">
      <dgm:prSet presAssocID="{7403419F-EE49-4FD3-ABB8-3DB9A7BF6B67}" presName="txOne" presStyleLbl="node0" presStyleIdx="1" presStyleCnt="3" custScaleX="63632" custScaleY="65312" custLinFactY="42524" custLinFactNeighborX="-77090" custLinFactNeighborY="100000">
        <dgm:presLayoutVars>
          <dgm:chPref val="3"/>
        </dgm:presLayoutVars>
      </dgm:prSet>
      <dgm:spPr/>
      <dgm:t>
        <a:bodyPr/>
        <a:lstStyle/>
        <a:p>
          <a:endParaRPr lang="en-US"/>
        </a:p>
      </dgm:t>
    </dgm:pt>
    <dgm:pt modelId="{E080746A-0218-4E50-909E-4FD60762F079}" type="pres">
      <dgm:prSet presAssocID="{7403419F-EE49-4FD3-ABB8-3DB9A7BF6B67}" presName="horzOne" presStyleCnt="0"/>
      <dgm:spPr/>
    </dgm:pt>
    <dgm:pt modelId="{FDEDA2A4-DB8D-4C07-A263-9038CDDB7481}" type="pres">
      <dgm:prSet presAssocID="{59381B95-5545-4B65-BE8A-AFF35401CAB0}" presName="sibSpaceOne" presStyleCnt="0"/>
      <dgm:spPr/>
    </dgm:pt>
    <dgm:pt modelId="{53FDEB5E-2EFE-4E9D-9AAA-729600228D15}" type="pres">
      <dgm:prSet presAssocID="{47CD881F-7C42-4597-A723-E6FE486CC38E}" presName="vertOne" presStyleCnt="0"/>
      <dgm:spPr/>
    </dgm:pt>
    <dgm:pt modelId="{2095329B-FA2C-49C4-B20A-47D821992E8C}" type="pres">
      <dgm:prSet presAssocID="{47CD881F-7C42-4597-A723-E6FE486CC38E}" presName="txOne" presStyleLbl="node0" presStyleIdx="2" presStyleCnt="3" custLinFactNeighborX="-2522" custLinFactNeighborY="33676">
        <dgm:presLayoutVars>
          <dgm:chPref val="3"/>
        </dgm:presLayoutVars>
      </dgm:prSet>
      <dgm:spPr/>
    </dgm:pt>
    <dgm:pt modelId="{51127095-E693-4E0C-97C0-BBFE0CC99FC9}" type="pres">
      <dgm:prSet presAssocID="{47CD881F-7C42-4597-A723-E6FE486CC38E}" presName="parTransOne" presStyleCnt="0"/>
      <dgm:spPr/>
    </dgm:pt>
    <dgm:pt modelId="{1277C929-47E3-4F46-BA2F-55F37288B130}" type="pres">
      <dgm:prSet presAssocID="{47CD881F-7C42-4597-A723-E6FE486CC38E}" presName="horzOne" presStyleCnt="0"/>
      <dgm:spPr/>
    </dgm:pt>
    <dgm:pt modelId="{7022C69F-A41B-4A2B-8224-60A1DE8D78DD}" type="pres">
      <dgm:prSet presAssocID="{0E46A270-552B-4DBD-8684-1E4F7DBA86D1}" presName="vertTwo" presStyleCnt="0"/>
      <dgm:spPr/>
    </dgm:pt>
    <dgm:pt modelId="{952C7156-6751-41E0-A76A-A94F3D28BCB7}" type="pres">
      <dgm:prSet presAssocID="{0E46A270-552B-4DBD-8684-1E4F7DBA86D1}" presName="txTwo" presStyleLbl="node2" presStyleIdx="1" presStyleCnt="2" custLinFactNeighborX="-88361" custLinFactNeighborY="-3832">
        <dgm:presLayoutVars>
          <dgm:chPref val="3"/>
        </dgm:presLayoutVars>
      </dgm:prSet>
      <dgm:spPr/>
      <dgm:t>
        <a:bodyPr/>
        <a:lstStyle/>
        <a:p>
          <a:endParaRPr lang="en-US"/>
        </a:p>
      </dgm:t>
    </dgm:pt>
    <dgm:pt modelId="{C2802577-2FCC-4777-8589-C41BE36619B1}" type="pres">
      <dgm:prSet presAssocID="{0E46A270-552B-4DBD-8684-1E4F7DBA86D1}" presName="horzTwo" presStyleCnt="0"/>
      <dgm:spPr/>
    </dgm:pt>
  </dgm:ptLst>
  <dgm:cxnLst>
    <dgm:cxn modelId="{6C63A020-2902-4E44-B5C9-39900CCBA184}" type="presOf" srcId="{A5CB9240-D348-4E62-AAD1-C2D9F55497E5}" destId="{921043AA-F7D7-4A01-9C1A-F554191379B1}" srcOrd="0" destOrd="0" presId="urn:microsoft.com/office/officeart/2005/8/layout/hierarchy4"/>
    <dgm:cxn modelId="{3DE15E3D-7EE2-4BF3-8996-15EF1183E64D}" srcId="{47CD881F-7C42-4597-A723-E6FE486CC38E}" destId="{0E46A270-552B-4DBD-8684-1E4F7DBA86D1}" srcOrd="0" destOrd="0" parTransId="{A661C661-7C07-490F-8EFB-78423BF86A9E}" sibTransId="{89EADF85-B352-4982-8937-9D507A3B2CD8}"/>
    <dgm:cxn modelId="{D4ED0927-20AB-46DC-AAB7-46BF58C6FFF6}" srcId="{922B0323-75B0-4941-8E1B-15706E465FDE}" destId="{47CD881F-7C42-4597-A723-E6FE486CC38E}" srcOrd="2" destOrd="0" parTransId="{0A2C2700-3DF2-48E1-84F6-96AF2ED55D90}" sibTransId="{341FB826-BD18-4BE3-95C4-643F54A5D0CA}"/>
    <dgm:cxn modelId="{D0B29DF0-B66D-4B1C-A1E8-1A8D408D6801}" type="presOf" srcId="{47CD881F-7C42-4597-A723-E6FE486CC38E}" destId="{2095329B-FA2C-49C4-B20A-47D821992E8C}" srcOrd="0" destOrd="0" presId="urn:microsoft.com/office/officeart/2005/8/layout/hierarchy4"/>
    <dgm:cxn modelId="{EB248E64-8588-4C86-AEE3-793E7BBFEDBD}" type="presOf" srcId="{7403419F-EE49-4FD3-ABB8-3DB9A7BF6B67}" destId="{94441FF7-5C94-4737-BF05-02ED6EF61542}" srcOrd="0" destOrd="0" presId="urn:microsoft.com/office/officeart/2005/8/layout/hierarchy4"/>
    <dgm:cxn modelId="{8EF07733-0717-43D6-A54A-788A985FC0F8}" srcId="{922B0323-75B0-4941-8E1B-15706E465FDE}" destId="{7403419F-EE49-4FD3-ABB8-3DB9A7BF6B67}" srcOrd="1" destOrd="0" parTransId="{0260B18E-9E8E-4909-B2E5-B441F32EA25F}" sibTransId="{59381B95-5545-4B65-BE8A-AFF35401CAB0}"/>
    <dgm:cxn modelId="{39194D15-7A83-4BEF-8873-67EA142C8A9B}" type="presOf" srcId="{0E46A270-552B-4DBD-8684-1E4F7DBA86D1}" destId="{952C7156-6751-41E0-A76A-A94F3D28BCB7}" srcOrd="0" destOrd="0" presId="urn:microsoft.com/office/officeart/2005/8/layout/hierarchy4"/>
    <dgm:cxn modelId="{68423E42-B1BC-47C5-AC96-BACEC8725AD1}" type="presOf" srcId="{922B0323-75B0-4941-8E1B-15706E465FDE}" destId="{572A6821-C399-4CF2-A5A2-8A20F99112B9}" srcOrd="0" destOrd="0" presId="urn:microsoft.com/office/officeart/2005/8/layout/hierarchy4"/>
    <dgm:cxn modelId="{296D1494-A412-4A64-9455-8E53EDA2A4C8}" srcId="{B88F51A5-6F17-4B7F-A4F7-B58413EF5ECB}" destId="{A5CB9240-D348-4E62-AAD1-C2D9F55497E5}" srcOrd="0" destOrd="0" parTransId="{E7EB1772-A62A-4B0E-A8EC-7C0FA339B9AE}" sibTransId="{D7489848-F5EA-4BC1-B7C1-01F1091A13AD}"/>
    <dgm:cxn modelId="{659D41FA-4AA3-41EE-BF07-42B9A719F1B8}" type="presOf" srcId="{B88F51A5-6F17-4B7F-A4F7-B58413EF5ECB}" destId="{FCA613DB-6614-418C-86E3-E72EA393E2E4}" srcOrd="0" destOrd="0" presId="urn:microsoft.com/office/officeart/2005/8/layout/hierarchy4"/>
    <dgm:cxn modelId="{1B8F2590-1EA8-49D5-8625-8A9109C83F70}" srcId="{922B0323-75B0-4941-8E1B-15706E465FDE}" destId="{B88F51A5-6F17-4B7F-A4F7-B58413EF5ECB}" srcOrd="0" destOrd="0" parTransId="{2EA69007-C5BE-4D30-B4B3-6819C910D488}" sibTransId="{AC116815-C800-4AFE-907F-1AB73A2B0BD2}"/>
    <dgm:cxn modelId="{3F523AD0-0EB9-4248-A87A-511E5BB376E0}" type="presParOf" srcId="{572A6821-C399-4CF2-A5A2-8A20F99112B9}" destId="{71BE4B3A-0F52-43CB-8D18-7F9C90E5A24F}" srcOrd="0" destOrd="0" presId="urn:microsoft.com/office/officeart/2005/8/layout/hierarchy4"/>
    <dgm:cxn modelId="{6E4A9D4A-2212-4958-8A37-360E30E3FB3B}" type="presParOf" srcId="{71BE4B3A-0F52-43CB-8D18-7F9C90E5A24F}" destId="{FCA613DB-6614-418C-86E3-E72EA393E2E4}" srcOrd="0" destOrd="0" presId="urn:microsoft.com/office/officeart/2005/8/layout/hierarchy4"/>
    <dgm:cxn modelId="{BFAD99B2-5563-4E71-86AF-368947ED1862}" type="presParOf" srcId="{71BE4B3A-0F52-43CB-8D18-7F9C90E5A24F}" destId="{D60BF648-CF13-4AE8-BD58-ED971EC6FB2B}" srcOrd="1" destOrd="0" presId="urn:microsoft.com/office/officeart/2005/8/layout/hierarchy4"/>
    <dgm:cxn modelId="{A4E40748-070E-4431-B725-3714CBC951B5}" type="presParOf" srcId="{71BE4B3A-0F52-43CB-8D18-7F9C90E5A24F}" destId="{E65B27A9-1C5E-450D-84A4-DAFB6C5C856A}" srcOrd="2" destOrd="0" presId="urn:microsoft.com/office/officeart/2005/8/layout/hierarchy4"/>
    <dgm:cxn modelId="{3F757504-86FB-4DA9-A11F-98EC42219030}" type="presParOf" srcId="{E65B27A9-1C5E-450D-84A4-DAFB6C5C856A}" destId="{4427812F-2DBE-4BB8-A1F1-90C928C1A1E2}" srcOrd="0" destOrd="0" presId="urn:microsoft.com/office/officeart/2005/8/layout/hierarchy4"/>
    <dgm:cxn modelId="{ABBFE211-1442-4F8B-82AF-6ACA87E82925}" type="presParOf" srcId="{4427812F-2DBE-4BB8-A1F1-90C928C1A1E2}" destId="{921043AA-F7D7-4A01-9C1A-F554191379B1}" srcOrd="0" destOrd="0" presId="urn:microsoft.com/office/officeart/2005/8/layout/hierarchy4"/>
    <dgm:cxn modelId="{D8F33E69-3437-4358-805B-F96228DAF0FE}" type="presParOf" srcId="{4427812F-2DBE-4BB8-A1F1-90C928C1A1E2}" destId="{4EB7BC61-71B1-49DF-9A91-2D096452D34D}" srcOrd="1" destOrd="0" presId="urn:microsoft.com/office/officeart/2005/8/layout/hierarchy4"/>
    <dgm:cxn modelId="{0CD3431B-73BB-4DCB-ABDE-0E098BBA7E47}" type="presParOf" srcId="{572A6821-C399-4CF2-A5A2-8A20F99112B9}" destId="{4A8F0525-87E3-4D31-89AC-530AEE42B703}" srcOrd="1" destOrd="0" presId="urn:microsoft.com/office/officeart/2005/8/layout/hierarchy4"/>
    <dgm:cxn modelId="{42B1CC84-05DD-4BD2-AB95-CC078733D53E}" type="presParOf" srcId="{572A6821-C399-4CF2-A5A2-8A20F99112B9}" destId="{4FF61D95-F74C-4B0D-A9DC-56F85EB1E75B}" srcOrd="2" destOrd="0" presId="urn:microsoft.com/office/officeart/2005/8/layout/hierarchy4"/>
    <dgm:cxn modelId="{EFAE0492-C5CB-4696-882E-48E1139EFAB8}" type="presParOf" srcId="{4FF61D95-F74C-4B0D-A9DC-56F85EB1E75B}" destId="{94441FF7-5C94-4737-BF05-02ED6EF61542}" srcOrd="0" destOrd="0" presId="urn:microsoft.com/office/officeart/2005/8/layout/hierarchy4"/>
    <dgm:cxn modelId="{5134C2EF-B398-4AF7-AC3E-BD62ADE40289}" type="presParOf" srcId="{4FF61D95-F74C-4B0D-A9DC-56F85EB1E75B}" destId="{E080746A-0218-4E50-909E-4FD60762F079}" srcOrd="1" destOrd="0" presId="urn:microsoft.com/office/officeart/2005/8/layout/hierarchy4"/>
    <dgm:cxn modelId="{D71DAAA9-CED7-40C6-80A0-5514D947C1D7}" type="presParOf" srcId="{572A6821-C399-4CF2-A5A2-8A20F99112B9}" destId="{FDEDA2A4-DB8D-4C07-A263-9038CDDB7481}" srcOrd="3" destOrd="0" presId="urn:microsoft.com/office/officeart/2005/8/layout/hierarchy4"/>
    <dgm:cxn modelId="{4DA4FE31-2F5E-41C0-9F0D-2A91B94C6E47}" type="presParOf" srcId="{572A6821-C399-4CF2-A5A2-8A20F99112B9}" destId="{53FDEB5E-2EFE-4E9D-9AAA-729600228D15}" srcOrd="4" destOrd="0" presId="urn:microsoft.com/office/officeart/2005/8/layout/hierarchy4"/>
    <dgm:cxn modelId="{47CC1BA5-9CF1-426F-A8EE-98E3BEA278D8}" type="presParOf" srcId="{53FDEB5E-2EFE-4E9D-9AAA-729600228D15}" destId="{2095329B-FA2C-49C4-B20A-47D821992E8C}" srcOrd="0" destOrd="0" presId="urn:microsoft.com/office/officeart/2005/8/layout/hierarchy4"/>
    <dgm:cxn modelId="{6F10936D-9EF3-42F2-90EF-86EAED9E7098}" type="presParOf" srcId="{53FDEB5E-2EFE-4E9D-9AAA-729600228D15}" destId="{51127095-E693-4E0C-97C0-BBFE0CC99FC9}" srcOrd="1" destOrd="0" presId="urn:microsoft.com/office/officeart/2005/8/layout/hierarchy4"/>
    <dgm:cxn modelId="{3F3947E8-FB62-4F03-B17D-DE5831505924}" type="presParOf" srcId="{53FDEB5E-2EFE-4E9D-9AAA-729600228D15}" destId="{1277C929-47E3-4F46-BA2F-55F37288B130}" srcOrd="2" destOrd="0" presId="urn:microsoft.com/office/officeart/2005/8/layout/hierarchy4"/>
    <dgm:cxn modelId="{339A9ECE-460A-48C1-A005-BAFFFBE726BA}" type="presParOf" srcId="{1277C929-47E3-4F46-BA2F-55F37288B130}" destId="{7022C69F-A41B-4A2B-8224-60A1DE8D78DD}" srcOrd="0" destOrd="0" presId="urn:microsoft.com/office/officeart/2005/8/layout/hierarchy4"/>
    <dgm:cxn modelId="{B9DE7CE5-920F-4DAD-AC0D-ED0D520DFB9B}" type="presParOf" srcId="{7022C69F-A41B-4A2B-8224-60A1DE8D78DD}" destId="{952C7156-6751-41E0-A76A-A94F3D28BCB7}" srcOrd="0" destOrd="0" presId="urn:microsoft.com/office/officeart/2005/8/layout/hierarchy4"/>
    <dgm:cxn modelId="{86508D03-B7C9-46F4-936D-FE5A97985A8B}" type="presParOf" srcId="{7022C69F-A41B-4A2B-8224-60A1DE8D78DD}" destId="{C2802577-2FCC-4777-8589-C41BE36619B1}" srcOrd="1" destOrd="0" presId="urn:microsoft.com/office/officeart/2005/8/layout/hierarchy4"/>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C97B5BF0-28D0-468C-9070-0EECE57D8DE3}" type="datetimeFigureOut">
              <a:rPr lang="en-US" smtClean="0"/>
              <a:t>6/2/2009</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8015BFA2-7787-4CB3-BED6-C8820F76223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7B5BF0-28D0-468C-9070-0EECE57D8DE3}" type="datetimeFigureOut">
              <a:rPr lang="en-US" smtClean="0"/>
              <a:t>6/2/2009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15BFA2-7787-4CB3-BED6-C8820F76223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7B5BF0-28D0-468C-9070-0EECE57D8DE3}" type="datetimeFigureOut">
              <a:rPr lang="en-US" smtClean="0"/>
              <a:t>6/2/2009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15BFA2-7787-4CB3-BED6-C8820F76223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C97B5BF0-28D0-468C-9070-0EECE57D8DE3}" type="datetimeFigureOut">
              <a:rPr lang="en-US" smtClean="0"/>
              <a:t>6/2/2009</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8015BFA2-7787-4CB3-BED6-C8820F76223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C97B5BF0-28D0-468C-9070-0EECE57D8DE3}" type="datetimeFigureOut">
              <a:rPr lang="en-US" smtClean="0"/>
              <a:t>6/2/2009</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8015BFA2-7787-4CB3-BED6-C8820F762235}"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C97B5BF0-28D0-468C-9070-0EECE57D8DE3}" type="datetimeFigureOut">
              <a:rPr lang="en-US" smtClean="0"/>
              <a:t>6/2/2009</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8015BFA2-7787-4CB3-BED6-C8820F76223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C97B5BF0-28D0-468C-9070-0EECE57D8DE3}" type="datetimeFigureOut">
              <a:rPr lang="en-US" smtClean="0"/>
              <a:t>6/2/2009</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8015BFA2-7787-4CB3-BED6-C8820F76223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97B5BF0-28D0-468C-9070-0EECE57D8DE3}" type="datetimeFigureOut">
              <a:rPr lang="en-US" smtClean="0"/>
              <a:t>6/2/2009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15BFA2-7787-4CB3-BED6-C8820F76223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C97B5BF0-28D0-468C-9070-0EECE57D8DE3}" type="datetimeFigureOut">
              <a:rPr lang="en-US" smtClean="0"/>
              <a:t>6/2/2009</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8015BFA2-7787-4CB3-BED6-C8820F76223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C97B5BF0-28D0-468C-9070-0EECE57D8DE3}" type="datetimeFigureOut">
              <a:rPr lang="en-US" smtClean="0"/>
              <a:t>6/2/2009</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8015BFA2-7787-4CB3-BED6-C8820F76223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C97B5BF0-28D0-468C-9070-0EECE57D8DE3}" type="datetimeFigureOut">
              <a:rPr lang="en-US" smtClean="0"/>
              <a:t>6/2/2009</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8015BFA2-7787-4CB3-BED6-C8820F76223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C97B5BF0-28D0-468C-9070-0EECE57D8DE3}" type="datetimeFigureOut">
              <a:rPr lang="en-US" smtClean="0"/>
              <a:t>6/2/2009</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8015BFA2-7787-4CB3-BED6-C8820F762235}"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1.xml"/><Relationship Id="rId6" Type="http://schemas.openxmlformats.org/officeDocument/2006/relationships/slide" Target="slide30.xml"/><Relationship Id="rId5" Type="http://schemas.openxmlformats.org/officeDocument/2006/relationships/slide" Target="slide22.xml"/><Relationship Id="rId4" Type="http://schemas.openxmlformats.org/officeDocument/2006/relationships/slide" Target="slide16.xml"/></Relationships>
</file>

<file path=ppt/slides/_rels/slide1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audio" Target="../media/audio1.wav"/><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11.xml"/><Relationship Id="rId7" Type="http://schemas.openxmlformats.org/officeDocument/2006/relationships/slide" Target="slide5.xml"/><Relationship Id="rId2" Type="http://schemas.openxmlformats.org/officeDocument/2006/relationships/slide" Target="slide7.xml"/><Relationship Id="rId1" Type="http://schemas.openxmlformats.org/officeDocument/2006/relationships/slideLayout" Target="../slideLayouts/slideLayout2.xml"/><Relationship Id="rId6" Type="http://schemas.openxmlformats.org/officeDocument/2006/relationships/slide" Target="slide12.xml"/><Relationship Id="rId11" Type="http://schemas.openxmlformats.org/officeDocument/2006/relationships/slide" Target="slide10.xml"/><Relationship Id="rId5" Type="http://schemas.openxmlformats.org/officeDocument/2006/relationships/slide" Target="slide8.xml"/><Relationship Id="rId10" Type="http://schemas.openxmlformats.org/officeDocument/2006/relationships/slide" Target="slide6.xml"/><Relationship Id="rId4" Type="http://schemas.openxmlformats.org/officeDocument/2006/relationships/slide" Target="slide4.xml"/><Relationship Id="rId9" Type="http://schemas.openxmlformats.org/officeDocument/2006/relationships/slide" Target="slide13.xml"/></Relationships>
</file>

<file path=ppt/slides/_rels/slide20.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slide" Target="slide2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slide" Target="slide23.xml"/><Relationship Id="rId7" Type="http://schemas.openxmlformats.org/officeDocument/2006/relationships/slide" Target="slide27.xml"/><Relationship Id="rId2" Type="http://schemas.openxmlformats.org/officeDocument/2006/relationships/slideLayout" Target="../slideLayouts/slideLayout2.xml"/><Relationship Id="rId1" Type="http://schemas.openxmlformats.org/officeDocument/2006/relationships/audio" Target="file:///C:\Users\Owner\AppData\Local\Microsoft\Windows\Temporary%20Internet%20Files\Content.IE5\83CKKTPB\MSj00746920000%5b1%5d.wav" TargetMode="External"/><Relationship Id="rId6" Type="http://schemas.openxmlformats.org/officeDocument/2006/relationships/slide" Target="slide26.xml"/><Relationship Id="rId5" Type="http://schemas.openxmlformats.org/officeDocument/2006/relationships/slide" Target="slide25.xml"/><Relationship Id="rId4" Type="http://schemas.openxmlformats.org/officeDocument/2006/relationships/slide" Target="slide24.xml"/><Relationship Id="rId9" Type="http://schemas.openxmlformats.org/officeDocument/2006/relationships/image" Target="../media/image2.png"/></Relationships>
</file>

<file path=ppt/slides/_rels/slide29.xml.rels><?xml version="1.0" encoding="UTF-8" standalone="yes"?>
<Relationships xmlns="http://schemas.openxmlformats.org/package/2006/relationships"><Relationship Id="rId8" Type="http://schemas.openxmlformats.org/officeDocument/2006/relationships/slide" Target="slide27.xml"/><Relationship Id="rId3" Type="http://schemas.openxmlformats.org/officeDocument/2006/relationships/slide" Target="slide23.xml"/><Relationship Id="rId7" Type="http://schemas.openxmlformats.org/officeDocument/2006/relationships/slide" Target="slide24.xml"/><Relationship Id="rId2" Type="http://schemas.openxmlformats.org/officeDocument/2006/relationships/slideLayout" Target="../slideLayouts/slideLayout2.xml"/><Relationship Id="rId1" Type="http://schemas.openxmlformats.org/officeDocument/2006/relationships/audio" Target="../media/audio4.wav"/><Relationship Id="rId6" Type="http://schemas.openxmlformats.org/officeDocument/2006/relationships/slide" Target="slide25.xml"/><Relationship Id="rId5" Type="http://schemas.openxmlformats.org/officeDocument/2006/relationships/slide" Target="slide26.xml"/><Relationship Id="rId4" Type="http://schemas.openxmlformats.org/officeDocument/2006/relationships/image" Target="../media/image3.png"/><Relationship Id="rId9" Type="http://schemas.openxmlformats.org/officeDocument/2006/relationships/slide" Target="slide1.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Short Story Terms</a:t>
            </a:r>
            <a:endParaRPr lang="en-US" dirty="0"/>
          </a:p>
        </p:txBody>
      </p:sp>
      <p:sp>
        <p:nvSpPr>
          <p:cNvPr id="3" name="Subtitle 2"/>
          <p:cNvSpPr>
            <a:spLocks noGrp="1"/>
          </p:cNvSpPr>
          <p:nvPr>
            <p:ph type="subTitle" idx="1"/>
          </p:nvPr>
        </p:nvSpPr>
        <p:spPr/>
        <p:txBody>
          <a:bodyPr/>
          <a:lstStyle/>
          <a:p>
            <a:r>
              <a:rPr lang="en-US" dirty="0" smtClean="0"/>
              <a:t>Cristina R.</a:t>
            </a:r>
            <a:endParaRPr lang="en-US" dirty="0"/>
          </a:p>
        </p:txBody>
      </p:sp>
      <p:sp>
        <p:nvSpPr>
          <p:cNvPr id="4" name="TextBox 3">
            <a:hlinkClick r:id="rId2" action="ppaction://hlinksldjump"/>
          </p:cNvPr>
          <p:cNvSpPr txBox="1"/>
          <p:nvPr/>
        </p:nvSpPr>
        <p:spPr>
          <a:xfrm>
            <a:off x="685800" y="4800600"/>
            <a:ext cx="1524000" cy="381000"/>
          </a:xfrm>
          <a:prstGeom prst="rect">
            <a:avLst/>
          </a:prstGeom>
          <a:noFill/>
        </p:spPr>
        <p:txBody>
          <a:bodyPr wrap="square" rtlCol="0">
            <a:spAutoFit/>
          </a:bodyPr>
          <a:lstStyle/>
          <a:p>
            <a:r>
              <a:rPr lang="en-US" dirty="0" smtClean="0">
                <a:hlinkClick r:id="rId2" action="ppaction://hlinksldjump"/>
              </a:rPr>
              <a:t>Character</a:t>
            </a:r>
            <a:endParaRPr lang="en-US" dirty="0"/>
          </a:p>
        </p:txBody>
      </p:sp>
      <p:sp>
        <p:nvSpPr>
          <p:cNvPr id="5" name="TextBox 4"/>
          <p:cNvSpPr txBox="1"/>
          <p:nvPr/>
        </p:nvSpPr>
        <p:spPr>
          <a:xfrm>
            <a:off x="2514600" y="4800600"/>
            <a:ext cx="1828800" cy="369332"/>
          </a:xfrm>
          <a:prstGeom prst="rect">
            <a:avLst/>
          </a:prstGeom>
          <a:noFill/>
        </p:spPr>
        <p:txBody>
          <a:bodyPr wrap="square" rtlCol="0">
            <a:spAutoFit/>
          </a:bodyPr>
          <a:lstStyle/>
          <a:p>
            <a:r>
              <a:rPr lang="en-US" dirty="0">
                <a:hlinkClick r:id="rId3" action="ppaction://hlinksldjump"/>
              </a:rPr>
              <a:t>C</a:t>
            </a:r>
            <a:r>
              <a:rPr lang="en-US" dirty="0" smtClean="0">
                <a:hlinkClick r:id="rId3" action="ppaction://hlinksldjump"/>
              </a:rPr>
              <a:t>onflict</a:t>
            </a:r>
            <a:endParaRPr lang="en-US" dirty="0"/>
          </a:p>
        </p:txBody>
      </p:sp>
      <p:sp>
        <p:nvSpPr>
          <p:cNvPr id="6" name="TextBox 5"/>
          <p:cNvSpPr txBox="1"/>
          <p:nvPr/>
        </p:nvSpPr>
        <p:spPr>
          <a:xfrm>
            <a:off x="3733800" y="4800600"/>
            <a:ext cx="1905000" cy="369332"/>
          </a:xfrm>
          <a:prstGeom prst="rect">
            <a:avLst/>
          </a:prstGeom>
          <a:noFill/>
        </p:spPr>
        <p:txBody>
          <a:bodyPr wrap="square" rtlCol="0">
            <a:spAutoFit/>
          </a:bodyPr>
          <a:lstStyle/>
          <a:p>
            <a:r>
              <a:rPr lang="en-US" dirty="0" smtClean="0">
                <a:hlinkClick r:id="rId4" action="ppaction://hlinksldjump"/>
              </a:rPr>
              <a:t>Point of View</a:t>
            </a:r>
            <a:endParaRPr lang="en-US" dirty="0"/>
          </a:p>
        </p:txBody>
      </p:sp>
      <p:sp>
        <p:nvSpPr>
          <p:cNvPr id="7" name="TextBox 6"/>
          <p:cNvSpPr txBox="1"/>
          <p:nvPr/>
        </p:nvSpPr>
        <p:spPr>
          <a:xfrm>
            <a:off x="5486400" y="4800600"/>
            <a:ext cx="1905000" cy="369332"/>
          </a:xfrm>
          <a:prstGeom prst="rect">
            <a:avLst/>
          </a:prstGeom>
          <a:noFill/>
        </p:spPr>
        <p:txBody>
          <a:bodyPr wrap="square" rtlCol="0">
            <a:spAutoFit/>
          </a:bodyPr>
          <a:lstStyle/>
          <a:p>
            <a:r>
              <a:rPr lang="en-US" dirty="0" smtClean="0">
                <a:hlinkClick r:id="rId5" action="ppaction://hlinksldjump"/>
              </a:rPr>
              <a:t>Setting</a:t>
            </a:r>
            <a:endParaRPr lang="en-US" dirty="0"/>
          </a:p>
        </p:txBody>
      </p:sp>
      <p:sp>
        <p:nvSpPr>
          <p:cNvPr id="8" name="TextBox 7"/>
          <p:cNvSpPr txBox="1"/>
          <p:nvPr/>
        </p:nvSpPr>
        <p:spPr>
          <a:xfrm>
            <a:off x="6629400" y="4800600"/>
            <a:ext cx="1447800" cy="369332"/>
          </a:xfrm>
          <a:prstGeom prst="rect">
            <a:avLst/>
          </a:prstGeom>
          <a:noFill/>
        </p:spPr>
        <p:txBody>
          <a:bodyPr wrap="square" rtlCol="0">
            <a:spAutoFit/>
          </a:bodyPr>
          <a:lstStyle/>
          <a:p>
            <a:r>
              <a:rPr lang="en-US" dirty="0" smtClean="0">
                <a:hlinkClick r:id="rId6" action="ppaction://hlinksldjump"/>
              </a:rPr>
              <a:t>Theme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Give an example…</a:t>
            </a:r>
            <a:endParaRPr lang="en-US" dirty="0"/>
          </a:p>
        </p:txBody>
      </p:sp>
      <p:sp>
        <p:nvSpPr>
          <p:cNvPr id="3" name="Content Placeholder 2"/>
          <p:cNvSpPr>
            <a:spLocks noGrp="1"/>
          </p:cNvSpPr>
          <p:nvPr>
            <p:ph idx="1"/>
          </p:nvPr>
        </p:nvSpPr>
        <p:spPr/>
        <p:txBody>
          <a:bodyPr/>
          <a:lstStyle/>
          <a:p>
            <a:pPr algn="ctr">
              <a:buNone/>
            </a:pPr>
            <a:r>
              <a:rPr lang="en-US" dirty="0" smtClean="0"/>
              <a:t>Foil</a:t>
            </a:r>
            <a:endParaRPr lang="en-US" dirty="0"/>
          </a:p>
        </p:txBody>
      </p:sp>
      <p:sp>
        <p:nvSpPr>
          <p:cNvPr id="4" name="Rectangle 3"/>
          <p:cNvSpPr/>
          <p:nvPr/>
        </p:nvSpPr>
        <p:spPr>
          <a:xfrm>
            <a:off x="7391400" y="6248400"/>
            <a:ext cx="859531" cy="369332"/>
          </a:xfrm>
          <a:prstGeom prst="rect">
            <a:avLst/>
          </a:prstGeom>
        </p:spPr>
        <p:style>
          <a:lnRef idx="1">
            <a:schemeClr val="dk1"/>
          </a:lnRef>
          <a:fillRef idx="3">
            <a:schemeClr val="dk1"/>
          </a:fillRef>
          <a:effectRef idx="2">
            <a:schemeClr val="dk1"/>
          </a:effectRef>
          <a:fontRef idx="minor">
            <a:schemeClr val="lt1"/>
          </a:fontRef>
        </p:style>
        <p:txBody>
          <a:bodyPr wrap="none">
            <a:spAutoFit/>
          </a:bodyPr>
          <a:lstStyle/>
          <a:p>
            <a:r>
              <a:rPr lang="en-US" dirty="0" smtClean="0">
                <a:hlinkClick r:id="rId2" action="ppaction://hlinksldjump">
                  <a:snd r:embed="rId3" name="applause.wav"/>
                </a:hlinkClick>
              </a:rPr>
              <a:t>Home</a:t>
            </a:r>
            <a:endParaRPr lang="en-US" dirty="0"/>
          </a:p>
        </p:txBody>
      </p:sp>
      <p:sp>
        <p:nvSpPr>
          <p:cNvPr id="5" name="TextBox 4"/>
          <p:cNvSpPr txBox="1"/>
          <p:nvPr/>
        </p:nvSpPr>
        <p:spPr>
          <a:xfrm>
            <a:off x="2514600" y="3429000"/>
            <a:ext cx="4114800" cy="369332"/>
          </a:xfrm>
          <a:prstGeom prst="rect">
            <a:avLst/>
          </a:prstGeom>
          <a:noFill/>
        </p:spPr>
        <p:txBody>
          <a:bodyPr wrap="square" rtlCol="0">
            <a:spAutoFit/>
          </a:bodyPr>
          <a:lstStyle/>
          <a:p>
            <a:pPr algn="ctr"/>
            <a:r>
              <a:rPr lang="en-US" dirty="0" smtClean="0"/>
              <a:t>Example: Lula to Cal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Give the Definition…</a:t>
            </a:r>
            <a:endParaRPr lang="en-US" dirty="0"/>
          </a:p>
        </p:txBody>
      </p:sp>
      <p:sp>
        <p:nvSpPr>
          <p:cNvPr id="3" name="Content Placeholder 2"/>
          <p:cNvSpPr>
            <a:spLocks noGrp="1"/>
          </p:cNvSpPr>
          <p:nvPr>
            <p:ph idx="1"/>
          </p:nvPr>
        </p:nvSpPr>
        <p:spPr/>
        <p:txBody>
          <a:bodyPr/>
          <a:lstStyle/>
          <a:p>
            <a:pPr algn="ctr">
              <a:buNone/>
            </a:pPr>
            <a:r>
              <a:rPr lang="en-US" dirty="0" smtClean="0"/>
              <a:t>Round</a:t>
            </a:r>
          </a:p>
          <a:p>
            <a:pPr algn="ctr">
              <a:buNone/>
            </a:pPr>
            <a:endParaRPr lang="en-US" dirty="0" smtClean="0"/>
          </a:p>
          <a:p>
            <a:pPr algn="ctr">
              <a:buNone/>
            </a:pPr>
            <a:endParaRPr lang="en-US" dirty="0" smtClean="0"/>
          </a:p>
          <a:p>
            <a:pPr algn="ctr">
              <a:buNone/>
            </a:pPr>
            <a:endParaRPr lang="en-US" dirty="0" smtClean="0"/>
          </a:p>
          <a:p>
            <a:pPr algn="ctr">
              <a:buNone/>
            </a:pPr>
            <a:endParaRPr lang="en-US" dirty="0" smtClean="0"/>
          </a:p>
          <a:p>
            <a:pPr algn="ctr">
              <a:buNone/>
            </a:pPr>
            <a:r>
              <a:rPr lang="en-US" dirty="0" smtClean="0"/>
              <a:t>Flat</a:t>
            </a:r>
            <a:endParaRPr lang="en-US" dirty="0"/>
          </a:p>
        </p:txBody>
      </p:sp>
      <p:sp>
        <p:nvSpPr>
          <p:cNvPr id="5" name="Rectangle 4"/>
          <p:cNvSpPr/>
          <p:nvPr/>
        </p:nvSpPr>
        <p:spPr>
          <a:xfrm>
            <a:off x="7391400" y="6248400"/>
            <a:ext cx="859531" cy="369332"/>
          </a:xfrm>
          <a:prstGeom prst="rect">
            <a:avLst/>
          </a:prstGeom>
        </p:spPr>
        <p:style>
          <a:lnRef idx="1">
            <a:schemeClr val="dk1"/>
          </a:lnRef>
          <a:fillRef idx="3">
            <a:schemeClr val="dk1"/>
          </a:fillRef>
          <a:effectRef idx="2">
            <a:schemeClr val="dk1"/>
          </a:effectRef>
          <a:fontRef idx="minor">
            <a:schemeClr val="lt1"/>
          </a:fontRef>
        </p:style>
        <p:txBody>
          <a:bodyPr wrap="none">
            <a:spAutoFit/>
          </a:bodyPr>
          <a:lstStyle/>
          <a:p>
            <a:r>
              <a:rPr lang="en-US" dirty="0" smtClean="0">
                <a:hlinkClick r:id="rId2" action="ppaction://hlinksldjump">
                  <a:snd r:embed="rId3" name="applause.wav"/>
                </a:hlinkClick>
              </a:rPr>
              <a:t>Home</a:t>
            </a:r>
            <a:endParaRPr lang="en-US" dirty="0"/>
          </a:p>
        </p:txBody>
      </p:sp>
      <p:sp>
        <p:nvSpPr>
          <p:cNvPr id="6" name="TextBox 5"/>
          <p:cNvSpPr txBox="1"/>
          <p:nvPr/>
        </p:nvSpPr>
        <p:spPr>
          <a:xfrm>
            <a:off x="2590800" y="3048000"/>
            <a:ext cx="4114800" cy="646331"/>
          </a:xfrm>
          <a:prstGeom prst="rect">
            <a:avLst/>
          </a:prstGeom>
          <a:noFill/>
        </p:spPr>
        <p:txBody>
          <a:bodyPr wrap="square" rtlCol="0">
            <a:spAutoFit/>
          </a:bodyPr>
          <a:lstStyle/>
          <a:p>
            <a:pPr algn="ctr"/>
            <a:r>
              <a:rPr lang="en-US" dirty="0" smtClean="0"/>
              <a:t>Well developed; many sided; true to life</a:t>
            </a:r>
            <a:endParaRPr lang="en-US" dirty="0"/>
          </a:p>
        </p:txBody>
      </p:sp>
      <p:sp>
        <p:nvSpPr>
          <p:cNvPr id="7" name="TextBox 6"/>
          <p:cNvSpPr txBox="1"/>
          <p:nvPr/>
        </p:nvSpPr>
        <p:spPr>
          <a:xfrm>
            <a:off x="2667000" y="5715000"/>
            <a:ext cx="4114800" cy="369332"/>
          </a:xfrm>
          <a:prstGeom prst="rect">
            <a:avLst/>
          </a:prstGeom>
          <a:noFill/>
        </p:spPr>
        <p:txBody>
          <a:bodyPr wrap="square" rtlCol="0">
            <a:spAutoFit/>
          </a:bodyPr>
          <a:lstStyle/>
          <a:p>
            <a:pPr algn="ctr"/>
            <a:r>
              <a:rPr lang="en-US" dirty="0" smtClean="0"/>
              <a:t>One personality; shallow</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Give the Definition…</a:t>
            </a:r>
            <a:endParaRPr lang="en-US" dirty="0"/>
          </a:p>
        </p:txBody>
      </p:sp>
      <p:sp>
        <p:nvSpPr>
          <p:cNvPr id="3" name="Content Placeholder 2"/>
          <p:cNvSpPr>
            <a:spLocks noGrp="1"/>
          </p:cNvSpPr>
          <p:nvPr>
            <p:ph idx="1"/>
          </p:nvPr>
        </p:nvSpPr>
        <p:spPr/>
        <p:txBody>
          <a:bodyPr/>
          <a:lstStyle/>
          <a:p>
            <a:pPr algn="ctr">
              <a:buNone/>
            </a:pPr>
            <a:r>
              <a:rPr lang="en-US" dirty="0" smtClean="0"/>
              <a:t>Dynamic</a:t>
            </a:r>
          </a:p>
          <a:p>
            <a:pPr algn="ctr">
              <a:buNone/>
            </a:pPr>
            <a:endParaRPr lang="en-US" dirty="0" smtClean="0"/>
          </a:p>
          <a:p>
            <a:pPr algn="ctr">
              <a:buNone/>
            </a:pPr>
            <a:endParaRPr lang="en-US" dirty="0" smtClean="0"/>
          </a:p>
          <a:p>
            <a:pPr algn="ctr">
              <a:buNone/>
            </a:pPr>
            <a:endParaRPr lang="en-US" dirty="0" smtClean="0"/>
          </a:p>
          <a:p>
            <a:pPr algn="ctr">
              <a:buNone/>
            </a:pPr>
            <a:endParaRPr lang="en-US" dirty="0" smtClean="0"/>
          </a:p>
          <a:p>
            <a:pPr algn="ctr">
              <a:buNone/>
            </a:pPr>
            <a:r>
              <a:rPr lang="en-US" dirty="0" smtClean="0"/>
              <a:t>Static</a:t>
            </a:r>
            <a:endParaRPr lang="en-US" dirty="0"/>
          </a:p>
        </p:txBody>
      </p:sp>
      <p:sp>
        <p:nvSpPr>
          <p:cNvPr id="4" name="Rectangle 3"/>
          <p:cNvSpPr/>
          <p:nvPr/>
        </p:nvSpPr>
        <p:spPr>
          <a:xfrm>
            <a:off x="7391400" y="6248400"/>
            <a:ext cx="859531" cy="369332"/>
          </a:xfrm>
          <a:prstGeom prst="rect">
            <a:avLst/>
          </a:prstGeom>
        </p:spPr>
        <p:style>
          <a:lnRef idx="1">
            <a:schemeClr val="dk1"/>
          </a:lnRef>
          <a:fillRef idx="3">
            <a:schemeClr val="dk1"/>
          </a:fillRef>
          <a:effectRef idx="2">
            <a:schemeClr val="dk1"/>
          </a:effectRef>
          <a:fontRef idx="minor">
            <a:schemeClr val="lt1"/>
          </a:fontRef>
        </p:style>
        <p:txBody>
          <a:bodyPr wrap="none">
            <a:spAutoFit/>
          </a:bodyPr>
          <a:lstStyle/>
          <a:p>
            <a:r>
              <a:rPr lang="en-US" dirty="0" smtClean="0">
                <a:hlinkClick r:id="rId2" action="ppaction://hlinksldjump">
                  <a:snd r:embed="rId3" name="applause.wav"/>
                </a:hlinkClick>
              </a:rPr>
              <a:t>Home</a:t>
            </a:r>
            <a:endParaRPr lang="en-US" dirty="0"/>
          </a:p>
        </p:txBody>
      </p:sp>
      <p:sp>
        <p:nvSpPr>
          <p:cNvPr id="5" name="TextBox 4"/>
          <p:cNvSpPr txBox="1"/>
          <p:nvPr/>
        </p:nvSpPr>
        <p:spPr>
          <a:xfrm>
            <a:off x="2590800" y="2819400"/>
            <a:ext cx="4114800" cy="646331"/>
          </a:xfrm>
          <a:prstGeom prst="rect">
            <a:avLst/>
          </a:prstGeom>
          <a:noFill/>
        </p:spPr>
        <p:txBody>
          <a:bodyPr wrap="square" rtlCol="0">
            <a:spAutoFit/>
          </a:bodyPr>
          <a:lstStyle/>
          <a:p>
            <a:pPr algn="ctr"/>
            <a:r>
              <a:rPr lang="en-US" dirty="0" smtClean="0"/>
              <a:t>Changes, develops, grows during the story</a:t>
            </a:r>
            <a:endParaRPr lang="en-US" dirty="0"/>
          </a:p>
        </p:txBody>
      </p:sp>
      <p:sp>
        <p:nvSpPr>
          <p:cNvPr id="6" name="TextBox 5"/>
          <p:cNvSpPr txBox="1"/>
          <p:nvPr/>
        </p:nvSpPr>
        <p:spPr>
          <a:xfrm>
            <a:off x="2590800" y="5257800"/>
            <a:ext cx="4114800" cy="646331"/>
          </a:xfrm>
          <a:prstGeom prst="rect">
            <a:avLst/>
          </a:prstGeom>
          <a:noFill/>
        </p:spPr>
        <p:txBody>
          <a:bodyPr wrap="square" rtlCol="0">
            <a:spAutoFit/>
          </a:bodyPr>
          <a:lstStyle/>
          <a:p>
            <a:pPr algn="ctr"/>
            <a:r>
              <a:rPr lang="en-US" dirty="0" smtClean="0"/>
              <a:t>Stays the same during the story, no change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amond(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Give the definition…</a:t>
            </a:r>
            <a:endParaRPr lang="en-US" dirty="0"/>
          </a:p>
        </p:txBody>
      </p:sp>
      <p:sp>
        <p:nvSpPr>
          <p:cNvPr id="3" name="Content Placeholder 2"/>
          <p:cNvSpPr>
            <a:spLocks noGrp="1"/>
          </p:cNvSpPr>
          <p:nvPr>
            <p:ph idx="1"/>
          </p:nvPr>
        </p:nvSpPr>
        <p:spPr/>
        <p:txBody>
          <a:bodyPr/>
          <a:lstStyle/>
          <a:p>
            <a:pPr algn="ctr">
              <a:buNone/>
            </a:pPr>
            <a:r>
              <a:rPr lang="en-US" dirty="0" smtClean="0"/>
              <a:t>Protagonist</a:t>
            </a:r>
          </a:p>
          <a:p>
            <a:pPr algn="ctr">
              <a:buNone/>
            </a:pPr>
            <a:endParaRPr lang="en-US" dirty="0" smtClean="0"/>
          </a:p>
          <a:p>
            <a:pPr algn="ctr">
              <a:buNone/>
            </a:pPr>
            <a:endParaRPr lang="en-US" dirty="0" smtClean="0"/>
          </a:p>
          <a:p>
            <a:pPr algn="ctr">
              <a:buNone/>
            </a:pPr>
            <a:endParaRPr lang="en-US" dirty="0" smtClean="0"/>
          </a:p>
          <a:p>
            <a:pPr algn="ctr">
              <a:buNone/>
            </a:pPr>
            <a:endParaRPr lang="en-US" dirty="0" smtClean="0"/>
          </a:p>
          <a:p>
            <a:pPr algn="ctr">
              <a:buNone/>
            </a:pPr>
            <a:r>
              <a:rPr lang="en-US" dirty="0" smtClean="0"/>
              <a:t>Antagonist</a:t>
            </a:r>
            <a:endParaRPr lang="en-US" dirty="0"/>
          </a:p>
        </p:txBody>
      </p:sp>
      <p:sp>
        <p:nvSpPr>
          <p:cNvPr id="4" name="Rectangle 3"/>
          <p:cNvSpPr/>
          <p:nvPr/>
        </p:nvSpPr>
        <p:spPr>
          <a:xfrm>
            <a:off x="7391400" y="6248400"/>
            <a:ext cx="859531" cy="369332"/>
          </a:xfrm>
          <a:prstGeom prst="rect">
            <a:avLst/>
          </a:prstGeom>
        </p:spPr>
        <p:style>
          <a:lnRef idx="1">
            <a:schemeClr val="dk1"/>
          </a:lnRef>
          <a:fillRef idx="3">
            <a:schemeClr val="dk1"/>
          </a:fillRef>
          <a:effectRef idx="2">
            <a:schemeClr val="dk1"/>
          </a:effectRef>
          <a:fontRef idx="minor">
            <a:schemeClr val="lt1"/>
          </a:fontRef>
        </p:style>
        <p:txBody>
          <a:bodyPr wrap="none">
            <a:spAutoFit/>
          </a:bodyPr>
          <a:lstStyle/>
          <a:p>
            <a:r>
              <a:rPr lang="en-US" dirty="0" smtClean="0">
                <a:hlinkClick r:id="rId2" action="ppaction://hlinksldjump">
                  <a:snd r:embed="rId3" name="applause.wav"/>
                </a:hlinkClick>
              </a:rPr>
              <a:t>Home</a:t>
            </a:r>
            <a:endParaRPr lang="en-US" dirty="0"/>
          </a:p>
        </p:txBody>
      </p:sp>
      <p:sp>
        <p:nvSpPr>
          <p:cNvPr id="5" name="TextBox 4"/>
          <p:cNvSpPr txBox="1"/>
          <p:nvPr/>
        </p:nvSpPr>
        <p:spPr>
          <a:xfrm>
            <a:off x="2514600" y="2743200"/>
            <a:ext cx="4114800" cy="369332"/>
          </a:xfrm>
          <a:prstGeom prst="rect">
            <a:avLst/>
          </a:prstGeom>
          <a:noFill/>
        </p:spPr>
        <p:txBody>
          <a:bodyPr wrap="square" rtlCol="0">
            <a:spAutoFit/>
          </a:bodyPr>
          <a:lstStyle/>
          <a:p>
            <a:pPr algn="ctr"/>
            <a:r>
              <a:rPr lang="en-US" dirty="0" smtClean="0"/>
              <a:t>Main character, “good guy”</a:t>
            </a:r>
            <a:endParaRPr lang="en-US" dirty="0"/>
          </a:p>
        </p:txBody>
      </p:sp>
      <p:sp>
        <p:nvSpPr>
          <p:cNvPr id="6" name="TextBox 5"/>
          <p:cNvSpPr txBox="1"/>
          <p:nvPr/>
        </p:nvSpPr>
        <p:spPr>
          <a:xfrm>
            <a:off x="2590800" y="5334000"/>
            <a:ext cx="4114800" cy="646331"/>
          </a:xfrm>
          <a:prstGeom prst="rect">
            <a:avLst/>
          </a:prstGeom>
          <a:noFill/>
        </p:spPr>
        <p:txBody>
          <a:bodyPr wrap="square" rtlCol="0">
            <a:spAutoFit/>
          </a:bodyPr>
          <a:lstStyle/>
          <a:p>
            <a:pPr algn="ctr"/>
            <a:r>
              <a:rPr lang="en-US" dirty="0" smtClean="0"/>
              <a:t>Enemy, rival, in conflict with </a:t>
            </a:r>
            <a:r>
              <a:rPr lang="en-US" dirty="0" err="1" smtClean="0"/>
              <a:t>protaganist</a:t>
            </a:r>
            <a:r>
              <a:rPr lang="en-US" dirty="0" smtClean="0"/>
              <a:t>, opposes character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amond(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Give the definition…</a:t>
            </a:r>
            <a:endParaRPr lang="en-US" dirty="0"/>
          </a:p>
        </p:txBody>
      </p:sp>
      <p:sp>
        <p:nvSpPr>
          <p:cNvPr id="3" name="Content Placeholder 2"/>
          <p:cNvSpPr>
            <a:spLocks noGrp="1"/>
          </p:cNvSpPr>
          <p:nvPr>
            <p:ph idx="1"/>
          </p:nvPr>
        </p:nvSpPr>
        <p:spPr/>
        <p:txBody>
          <a:bodyPr/>
          <a:lstStyle/>
          <a:p>
            <a:pPr algn="ctr">
              <a:buNone/>
            </a:pPr>
            <a:r>
              <a:rPr lang="en-US" dirty="0" smtClean="0"/>
              <a:t>Foil</a:t>
            </a:r>
            <a:endParaRPr lang="en-US" dirty="0"/>
          </a:p>
        </p:txBody>
      </p:sp>
      <p:sp>
        <p:nvSpPr>
          <p:cNvPr id="4" name="Rectangle 3"/>
          <p:cNvSpPr/>
          <p:nvPr/>
        </p:nvSpPr>
        <p:spPr>
          <a:xfrm>
            <a:off x="7391400" y="6248400"/>
            <a:ext cx="859531" cy="369332"/>
          </a:xfrm>
          <a:prstGeom prst="rect">
            <a:avLst/>
          </a:prstGeom>
        </p:spPr>
        <p:style>
          <a:lnRef idx="1">
            <a:schemeClr val="dk1"/>
          </a:lnRef>
          <a:fillRef idx="3">
            <a:schemeClr val="dk1"/>
          </a:fillRef>
          <a:effectRef idx="2">
            <a:schemeClr val="dk1"/>
          </a:effectRef>
          <a:fontRef idx="minor">
            <a:schemeClr val="lt1"/>
          </a:fontRef>
        </p:style>
        <p:txBody>
          <a:bodyPr wrap="none">
            <a:spAutoFit/>
          </a:bodyPr>
          <a:lstStyle/>
          <a:p>
            <a:r>
              <a:rPr lang="en-US" dirty="0" smtClean="0">
                <a:hlinkClick r:id="rId2" action="ppaction://hlinksldjump">
                  <a:snd r:embed="rId3" name="applause.wav"/>
                </a:hlinkClick>
              </a:rPr>
              <a:t>Home</a:t>
            </a:r>
            <a:endParaRPr lang="en-US" dirty="0"/>
          </a:p>
        </p:txBody>
      </p:sp>
      <p:sp>
        <p:nvSpPr>
          <p:cNvPr id="5" name="TextBox 4"/>
          <p:cNvSpPr txBox="1"/>
          <p:nvPr/>
        </p:nvSpPr>
        <p:spPr>
          <a:xfrm>
            <a:off x="2514600" y="2743200"/>
            <a:ext cx="4114800" cy="646331"/>
          </a:xfrm>
          <a:prstGeom prst="rect">
            <a:avLst/>
          </a:prstGeom>
          <a:noFill/>
        </p:spPr>
        <p:txBody>
          <a:bodyPr wrap="square" rtlCol="0">
            <a:spAutoFit/>
          </a:bodyPr>
          <a:lstStyle/>
          <a:p>
            <a:pPr algn="ctr"/>
            <a:r>
              <a:rPr lang="en-US" dirty="0" smtClean="0"/>
              <a:t>The character that is opposite of another character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 Beat the clock</a:t>
            </a:r>
            <a:endParaRPr lang="en-US" dirty="0"/>
          </a:p>
        </p:txBody>
      </p:sp>
      <p:sp>
        <p:nvSpPr>
          <p:cNvPr id="3" name="Content Placeholder 2"/>
          <p:cNvSpPr>
            <a:spLocks noGrp="1"/>
          </p:cNvSpPr>
          <p:nvPr>
            <p:ph idx="1"/>
          </p:nvPr>
        </p:nvSpPr>
        <p:spPr>
          <a:xfrm>
            <a:off x="609600" y="1676400"/>
            <a:ext cx="8229600" cy="4572000"/>
          </a:xfrm>
        </p:spPr>
        <p:txBody>
          <a:bodyPr/>
          <a:lstStyle/>
          <a:p>
            <a:pPr>
              <a:buNone/>
            </a:pPr>
            <a:r>
              <a:rPr lang="en-US" dirty="0" smtClean="0"/>
              <a:t>Okay…  here are the rules. The word will appear, what YOU need to do is give the definition. Okay? Repeat the slide to really get it down. Ready? Go!  If you know all the different Conflicts, just let it play.</a:t>
            </a:r>
            <a:endParaRPr lang="en-US" dirty="0"/>
          </a:p>
        </p:txBody>
      </p:sp>
      <p:sp>
        <p:nvSpPr>
          <p:cNvPr id="4" name="TextBox 3"/>
          <p:cNvSpPr txBox="1"/>
          <p:nvPr/>
        </p:nvSpPr>
        <p:spPr>
          <a:xfrm>
            <a:off x="1066800" y="2743200"/>
            <a:ext cx="6553200" cy="923330"/>
          </a:xfrm>
          <a:prstGeom prst="rect">
            <a:avLst/>
          </a:prstGeom>
          <a:noFill/>
        </p:spPr>
        <p:txBody>
          <a:bodyPr wrap="square" rtlCol="0">
            <a:spAutoFit/>
          </a:bodyPr>
          <a:lstStyle/>
          <a:p>
            <a:pPr algn="ctr"/>
            <a:r>
              <a:rPr lang="en-US" sz="5400" dirty="0" smtClean="0"/>
              <a:t>Physical</a:t>
            </a:r>
            <a:endParaRPr lang="en-US" sz="5400" dirty="0"/>
          </a:p>
        </p:txBody>
      </p:sp>
      <p:sp>
        <p:nvSpPr>
          <p:cNvPr id="5" name="TextBox 4"/>
          <p:cNvSpPr txBox="1"/>
          <p:nvPr/>
        </p:nvSpPr>
        <p:spPr>
          <a:xfrm>
            <a:off x="838200" y="3429000"/>
            <a:ext cx="7010400" cy="584775"/>
          </a:xfrm>
          <a:prstGeom prst="rect">
            <a:avLst/>
          </a:prstGeom>
          <a:noFill/>
        </p:spPr>
        <p:txBody>
          <a:bodyPr wrap="square" rtlCol="0">
            <a:spAutoFit/>
          </a:bodyPr>
          <a:lstStyle/>
          <a:p>
            <a:pPr algn="ctr"/>
            <a:r>
              <a:rPr lang="en-US" sz="3200" dirty="0" smtClean="0"/>
              <a:t>Human </a:t>
            </a:r>
            <a:r>
              <a:rPr lang="en-US" sz="3200" dirty="0" err="1" smtClean="0"/>
              <a:t>vs</a:t>
            </a:r>
            <a:r>
              <a:rPr lang="en-US" sz="3200" dirty="0" smtClean="0"/>
              <a:t> human</a:t>
            </a:r>
            <a:endParaRPr lang="en-US" sz="3200" dirty="0"/>
          </a:p>
        </p:txBody>
      </p:sp>
      <p:sp>
        <p:nvSpPr>
          <p:cNvPr id="6" name="TextBox 5"/>
          <p:cNvSpPr txBox="1"/>
          <p:nvPr/>
        </p:nvSpPr>
        <p:spPr>
          <a:xfrm>
            <a:off x="1828800" y="2819400"/>
            <a:ext cx="5105400" cy="923330"/>
          </a:xfrm>
          <a:prstGeom prst="rect">
            <a:avLst/>
          </a:prstGeom>
          <a:noFill/>
        </p:spPr>
        <p:txBody>
          <a:bodyPr wrap="square" rtlCol="0">
            <a:spAutoFit/>
          </a:bodyPr>
          <a:lstStyle/>
          <a:p>
            <a:pPr algn="ctr"/>
            <a:r>
              <a:rPr lang="en-US" sz="5400" dirty="0" smtClean="0"/>
              <a:t>Classical</a:t>
            </a:r>
            <a:endParaRPr lang="en-US" sz="5400" dirty="0"/>
          </a:p>
        </p:txBody>
      </p:sp>
      <p:sp>
        <p:nvSpPr>
          <p:cNvPr id="8" name="TextBox 7"/>
          <p:cNvSpPr txBox="1"/>
          <p:nvPr/>
        </p:nvSpPr>
        <p:spPr>
          <a:xfrm>
            <a:off x="2286000" y="3200400"/>
            <a:ext cx="4114800" cy="584775"/>
          </a:xfrm>
          <a:prstGeom prst="rect">
            <a:avLst/>
          </a:prstGeom>
          <a:noFill/>
        </p:spPr>
        <p:txBody>
          <a:bodyPr wrap="square" rtlCol="0">
            <a:spAutoFit/>
          </a:bodyPr>
          <a:lstStyle/>
          <a:p>
            <a:pPr algn="ctr"/>
            <a:r>
              <a:rPr lang="en-US" sz="3200" dirty="0" smtClean="0"/>
              <a:t>Human</a:t>
            </a:r>
            <a:r>
              <a:rPr lang="en-US" dirty="0" smtClean="0"/>
              <a:t> </a:t>
            </a:r>
            <a:r>
              <a:rPr lang="en-US" sz="3200" dirty="0" smtClean="0"/>
              <a:t>vs</a:t>
            </a:r>
            <a:r>
              <a:rPr lang="en-US" dirty="0" smtClean="0"/>
              <a:t>. </a:t>
            </a:r>
            <a:r>
              <a:rPr lang="en-US" sz="3200" dirty="0" smtClean="0"/>
              <a:t>nature</a:t>
            </a:r>
            <a:endParaRPr lang="en-US" sz="3200" dirty="0"/>
          </a:p>
        </p:txBody>
      </p:sp>
      <p:sp>
        <p:nvSpPr>
          <p:cNvPr id="9" name="TextBox 8"/>
          <p:cNvSpPr txBox="1"/>
          <p:nvPr/>
        </p:nvSpPr>
        <p:spPr>
          <a:xfrm>
            <a:off x="2362200" y="2971800"/>
            <a:ext cx="4343400" cy="923330"/>
          </a:xfrm>
          <a:prstGeom prst="rect">
            <a:avLst/>
          </a:prstGeom>
          <a:noFill/>
        </p:spPr>
        <p:txBody>
          <a:bodyPr wrap="square" rtlCol="0">
            <a:spAutoFit/>
          </a:bodyPr>
          <a:lstStyle/>
          <a:p>
            <a:pPr algn="ctr"/>
            <a:r>
              <a:rPr lang="en-US" sz="5400" dirty="0" smtClean="0"/>
              <a:t>Social</a:t>
            </a:r>
            <a:endParaRPr lang="en-US" sz="5400" dirty="0"/>
          </a:p>
        </p:txBody>
      </p:sp>
      <p:sp>
        <p:nvSpPr>
          <p:cNvPr id="10" name="TextBox 9"/>
          <p:cNvSpPr txBox="1"/>
          <p:nvPr/>
        </p:nvSpPr>
        <p:spPr>
          <a:xfrm>
            <a:off x="2286000" y="3352800"/>
            <a:ext cx="4419600" cy="584775"/>
          </a:xfrm>
          <a:prstGeom prst="rect">
            <a:avLst/>
          </a:prstGeom>
          <a:noFill/>
        </p:spPr>
        <p:txBody>
          <a:bodyPr wrap="square" rtlCol="0">
            <a:spAutoFit/>
          </a:bodyPr>
          <a:lstStyle/>
          <a:p>
            <a:pPr algn="ctr"/>
            <a:r>
              <a:rPr lang="en-US" sz="3200" dirty="0" smtClean="0"/>
              <a:t>Human vs. society</a:t>
            </a:r>
            <a:endParaRPr lang="en-US" sz="3200" dirty="0"/>
          </a:p>
        </p:txBody>
      </p:sp>
      <p:sp>
        <p:nvSpPr>
          <p:cNvPr id="11" name="TextBox 10"/>
          <p:cNvSpPr txBox="1"/>
          <p:nvPr/>
        </p:nvSpPr>
        <p:spPr>
          <a:xfrm>
            <a:off x="2057400" y="3048000"/>
            <a:ext cx="5105400" cy="923330"/>
          </a:xfrm>
          <a:prstGeom prst="rect">
            <a:avLst/>
          </a:prstGeom>
          <a:noFill/>
        </p:spPr>
        <p:txBody>
          <a:bodyPr wrap="square" rtlCol="0">
            <a:spAutoFit/>
          </a:bodyPr>
          <a:lstStyle/>
          <a:p>
            <a:pPr algn="ctr"/>
            <a:r>
              <a:rPr lang="en-US" sz="5400" dirty="0" err="1" smtClean="0"/>
              <a:t>Phsycological</a:t>
            </a:r>
            <a:endParaRPr lang="en-US" sz="5400" dirty="0"/>
          </a:p>
        </p:txBody>
      </p:sp>
      <p:sp>
        <p:nvSpPr>
          <p:cNvPr id="12" name="TextBox 11"/>
          <p:cNvSpPr txBox="1"/>
          <p:nvPr/>
        </p:nvSpPr>
        <p:spPr>
          <a:xfrm>
            <a:off x="2057400" y="3276600"/>
            <a:ext cx="4648200" cy="523220"/>
          </a:xfrm>
          <a:prstGeom prst="rect">
            <a:avLst/>
          </a:prstGeom>
          <a:noFill/>
        </p:spPr>
        <p:txBody>
          <a:bodyPr wrap="square" rtlCol="0">
            <a:spAutoFit/>
          </a:bodyPr>
          <a:lstStyle/>
          <a:p>
            <a:pPr algn="ctr"/>
            <a:r>
              <a:rPr lang="en-US" sz="2800" dirty="0" smtClean="0"/>
              <a:t>Human vs. self</a:t>
            </a:r>
            <a:endParaRPr lang="en-US" sz="2800" dirty="0"/>
          </a:p>
        </p:txBody>
      </p:sp>
      <p:sp>
        <p:nvSpPr>
          <p:cNvPr id="13" name="TextBox 12"/>
          <p:cNvSpPr txBox="1"/>
          <p:nvPr/>
        </p:nvSpPr>
        <p:spPr>
          <a:xfrm>
            <a:off x="0" y="3048000"/>
            <a:ext cx="8686800" cy="1200329"/>
          </a:xfrm>
          <a:prstGeom prst="rect">
            <a:avLst/>
          </a:prstGeom>
          <a:noFill/>
        </p:spPr>
        <p:txBody>
          <a:bodyPr wrap="square" rtlCol="0">
            <a:spAutoFit/>
          </a:bodyPr>
          <a:lstStyle/>
          <a:p>
            <a:pPr algn="ctr"/>
            <a:r>
              <a:rPr lang="en-US" sz="7200" b="1" dirty="0" smtClean="0"/>
              <a:t>And….STOP…nice</a:t>
            </a:r>
            <a:endParaRPr lang="en-US" sz="7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1"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xit" presetSubtype="4" fill="hold" grpId="0" nodeType="afterEffect">
                                  <p:stCondLst>
                                    <p:cond delay="6000"/>
                                  </p:stCondLst>
                                  <p:childTnLst>
                                    <p:animEffect transition="out" filter="wipe(down)">
                                      <p:cBhvr>
                                        <p:cTn id="11" dur="500"/>
                                        <p:tgtEl>
                                          <p:spTgt spid="3">
                                            <p:txEl>
                                              <p:pRg st="0" end="0"/>
                                            </p:txEl>
                                          </p:spTgt>
                                        </p:tgtEl>
                                      </p:cBhvr>
                                    </p:animEffect>
                                    <p:set>
                                      <p:cBhvr>
                                        <p:cTn id="12" dur="1" fill="hold">
                                          <p:stCondLst>
                                            <p:cond delay="499"/>
                                          </p:stCondLst>
                                        </p:cTn>
                                        <p:tgtEl>
                                          <p:spTgt spid="3">
                                            <p:txEl>
                                              <p:pRg st="0" end="0"/>
                                            </p:txEl>
                                          </p:spTgt>
                                        </p:tgtEl>
                                        <p:attrNameLst>
                                          <p:attrName>style.visibility</p:attrName>
                                        </p:attrNameLst>
                                      </p:cBhvr>
                                      <p:to>
                                        <p:strVal val="hidden"/>
                                      </p:to>
                                    </p:set>
                                  </p:childTnLst>
                                </p:cTn>
                              </p:par>
                            </p:childTnLst>
                          </p:cTn>
                        </p:par>
                        <p:par>
                          <p:cTn id="13" fill="hold">
                            <p:stCondLst>
                              <p:cond delay="7000"/>
                            </p:stCondLst>
                            <p:childTnLst>
                              <p:par>
                                <p:cTn id="14" presetID="21" presetClass="entr" presetSubtype="4"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heel(4)">
                                      <p:cBhvr>
                                        <p:cTn id="16" dur="500"/>
                                        <p:tgtEl>
                                          <p:spTgt spid="4"/>
                                        </p:tgtEl>
                                      </p:cBhvr>
                                    </p:animEffect>
                                  </p:childTnLst>
                                </p:cTn>
                              </p:par>
                            </p:childTnLst>
                          </p:cTn>
                        </p:par>
                        <p:par>
                          <p:cTn id="17" fill="hold">
                            <p:stCondLst>
                              <p:cond delay="7500"/>
                            </p:stCondLst>
                            <p:childTnLst>
                              <p:par>
                                <p:cTn id="18" presetID="21" presetClass="exit" presetSubtype="4" fill="hold" grpId="1" nodeType="afterEffect">
                                  <p:stCondLst>
                                    <p:cond delay="2000"/>
                                  </p:stCondLst>
                                  <p:childTnLst>
                                    <p:animEffect transition="out" filter="wheel(4)">
                                      <p:cBhvr>
                                        <p:cTn id="19" dur="500"/>
                                        <p:tgtEl>
                                          <p:spTgt spid="4"/>
                                        </p:tgtEl>
                                      </p:cBhvr>
                                    </p:animEffect>
                                    <p:set>
                                      <p:cBhvr>
                                        <p:cTn id="20" dur="1" fill="hold">
                                          <p:stCondLst>
                                            <p:cond delay="499"/>
                                          </p:stCondLst>
                                        </p:cTn>
                                        <p:tgtEl>
                                          <p:spTgt spid="4"/>
                                        </p:tgtEl>
                                        <p:attrNameLst>
                                          <p:attrName>style.visibility</p:attrName>
                                        </p:attrNameLst>
                                      </p:cBhvr>
                                      <p:to>
                                        <p:strVal val="hidden"/>
                                      </p:to>
                                    </p:set>
                                  </p:childTnLst>
                                </p:cTn>
                              </p:par>
                            </p:childTnLst>
                          </p:cTn>
                        </p:par>
                        <p:par>
                          <p:cTn id="21" fill="hold">
                            <p:stCondLst>
                              <p:cond delay="10000"/>
                            </p:stCondLst>
                            <p:childTnLst>
                              <p:par>
                                <p:cTn id="22" presetID="8" presetClass="entr" presetSubtype="16" fill="hold" grpId="0" nodeType="afterEffect">
                                  <p:stCondLst>
                                    <p:cond delay="4000"/>
                                  </p:stCondLst>
                                  <p:childTnLst>
                                    <p:set>
                                      <p:cBhvr>
                                        <p:cTn id="23" dur="1" fill="hold">
                                          <p:stCondLst>
                                            <p:cond delay="0"/>
                                          </p:stCondLst>
                                        </p:cTn>
                                        <p:tgtEl>
                                          <p:spTgt spid="5"/>
                                        </p:tgtEl>
                                        <p:attrNameLst>
                                          <p:attrName>style.visibility</p:attrName>
                                        </p:attrNameLst>
                                      </p:cBhvr>
                                      <p:to>
                                        <p:strVal val="visible"/>
                                      </p:to>
                                    </p:set>
                                    <p:animEffect transition="in" filter="diamond(in)">
                                      <p:cBhvr>
                                        <p:cTn id="24" dur="500"/>
                                        <p:tgtEl>
                                          <p:spTgt spid="5"/>
                                        </p:tgtEl>
                                      </p:cBhvr>
                                    </p:animEffect>
                                  </p:childTnLst>
                                </p:cTn>
                              </p:par>
                            </p:childTnLst>
                          </p:cTn>
                        </p:par>
                        <p:par>
                          <p:cTn id="25" fill="hold">
                            <p:stCondLst>
                              <p:cond delay="14500"/>
                            </p:stCondLst>
                            <p:childTnLst>
                              <p:par>
                                <p:cTn id="26" presetID="21" presetClass="exit" presetSubtype="4" fill="hold" grpId="1" nodeType="afterEffect">
                                  <p:stCondLst>
                                    <p:cond delay="3500"/>
                                  </p:stCondLst>
                                  <p:childTnLst>
                                    <p:animEffect transition="out" filter="wheel(4)">
                                      <p:cBhvr>
                                        <p:cTn id="27" dur="500"/>
                                        <p:tgtEl>
                                          <p:spTgt spid="5"/>
                                        </p:tgtEl>
                                      </p:cBhvr>
                                    </p:animEffect>
                                    <p:set>
                                      <p:cBhvr>
                                        <p:cTn id="28" dur="1" fill="hold">
                                          <p:stCondLst>
                                            <p:cond delay="499"/>
                                          </p:stCondLst>
                                        </p:cTn>
                                        <p:tgtEl>
                                          <p:spTgt spid="5"/>
                                        </p:tgtEl>
                                        <p:attrNameLst>
                                          <p:attrName>style.visibility</p:attrName>
                                        </p:attrNameLst>
                                      </p:cBhvr>
                                      <p:to>
                                        <p:strVal val="hidden"/>
                                      </p:to>
                                    </p:set>
                                  </p:childTnLst>
                                </p:cTn>
                              </p:par>
                            </p:childTnLst>
                          </p:cTn>
                        </p:par>
                        <p:par>
                          <p:cTn id="29" fill="hold">
                            <p:stCondLst>
                              <p:cond delay="18500"/>
                            </p:stCondLst>
                            <p:childTnLst>
                              <p:par>
                                <p:cTn id="30" presetID="21" presetClass="entr" presetSubtype="4" fill="hold" grpId="0" nodeType="afterEffect">
                                  <p:stCondLst>
                                    <p:cond delay="2000"/>
                                  </p:stCondLst>
                                  <p:childTnLst>
                                    <p:set>
                                      <p:cBhvr>
                                        <p:cTn id="31" dur="1" fill="hold">
                                          <p:stCondLst>
                                            <p:cond delay="0"/>
                                          </p:stCondLst>
                                        </p:cTn>
                                        <p:tgtEl>
                                          <p:spTgt spid="6"/>
                                        </p:tgtEl>
                                        <p:attrNameLst>
                                          <p:attrName>style.visibility</p:attrName>
                                        </p:attrNameLst>
                                      </p:cBhvr>
                                      <p:to>
                                        <p:strVal val="visible"/>
                                      </p:to>
                                    </p:set>
                                    <p:animEffect transition="in" filter="wheel(4)">
                                      <p:cBhvr>
                                        <p:cTn id="32" dur="500"/>
                                        <p:tgtEl>
                                          <p:spTgt spid="6"/>
                                        </p:tgtEl>
                                      </p:cBhvr>
                                    </p:animEffect>
                                  </p:childTnLst>
                                </p:cTn>
                              </p:par>
                            </p:childTnLst>
                          </p:cTn>
                        </p:par>
                        <p:par>
                          <p:cTn id="33" fill="hold">
                            <p:stCondLst>
                              <p:cond delay="21000"/>
                            </p:stCondLst>
                            <p:childTnLst>
                              <p:par>
                                <p:cTn id="34" presetID="21" presetClass="exit" presetSubtype="4" fill="hold" grpId="1" nodeType="afterEffect">
                                  <p:stCondLst>
                                    <p:cond delay="2000"/>
                                  </p:stCondLst>
                                  <p:childTnLst>
                                    <p:animEffect transition="out" filter="wheel(4)">
                                      <p:cBhvr>
                                        <p:cTn id="35" dur="500"/>
                                        <p:tgtEl>
                                          <p:spTgt spid="6"/>
                                        </p:tgtEl>
                                      </p:cBhvr>
                                    </p:animEffect>
                                    <p:set>
                                      <p:cBhvr>
                                        <p:cTn id="36" dur="1" fill="hold">
                                          <p:stCondLst>
                                            <p:cond delay="499"/>
                                          </p:stCondLst>
                                        </p:cTn>
                                        <p:tgtEl>
                                          <p:spTgt spid="6"/>
                                        </p:tgtEl>
                                        <p:attrNameLst>
                                          <p:attrName>style.visibility</p:attrName>
                                        </p:attrNameLst>
                                      </p:cBhvr>
                                      <p:to>
                                        <p:strVal val="hidden"/>
                                      </p:to>
                                    </p:set>
                                  </p:childTnLst>
                                </p:cTn>
                              </p:par>
                            </p:childTnLst>
                          </p:cTn>
                        </p:par>
                        <p:par>
                          <p:cTn id="37" fill="hold">
                            <p:stCondLst>
                              <p:cond delay="23500"/>
                            </p:stCondLst>
                            <p:childTnLst>
                              <p:par>
                                <p:cTn id="38" presetID="8" presetClass="entr" presetSubtype="16" fill="hold" grpId="0" nodeType="afterEffect">
                                  <p:stCondLst>
                                    <p:cond delay="4000"/>
                                  </p:stCondLst>
                                  <p:childTnLst>
                                    <p:set>
                                      <p:cBhvr>
                                        <p:cTn id="39" dur="1" fill="hold">
                                          <p:stCondLst>
                                            <p:cond delay="0"/>
                                          </p:stCondLst>
                                        </p:cTn>
                                        <p:tgtEl>
                                          <p:spTgt spid="8"/>
                                        </p:tgtEl>
                                        <p:attrNameLst>
                                          <p:attrName>style.visibility</p:attrName>
                                        </p:attrNameLst>
                                      </p:cBhvr>
                                      <p:to>
                                        <p:strVal val="visible"/>
                                      </p:to>
                                    </p:set>
                                    <p:animEffect transition="in" filter="diamond(in)">
                                      <p:cBhvr>
                                        <p:cTn id="40" dur="500"/>
                                        <p:tgtEl>
                                          <p:spTgt spid="8"/>
                                        </p:tgtEl>
                                      </p:cBhvr>
                                    </p:animEffect>
                                  </p:childTnLst>
                                </p:cTn>
                              </p:par>
                            </p:childTnLst>
                          </p:cTn>
                        </p:par>
                        <p:par>
                          <p:cTn id="41" fill="hold">
                            <p:stCondLst>
                              <p:cond delay="28000"/>
                            </p:stCondLst>
                            <p:childTnLst>
                              <p:par>
                                <p:cTn id="42" presetID="21" presetClass="exit" presetSubtype="4" fill="hold" grpId="1" nodeType="afterEffect">
                                  <p:stCondLst>
                                    <p:cond delay="3000"/>
                                  </p:stCondLst>
                                  <p:childTnLst>
                                    <p:animEffect transition="out" filter="wheel(4)">
                                      <p:cBhvr>
                                        <p:cTn id="43" dur="500"/>
                                        <p:tgtEl>
                                          <p:spTgt spid="8"/>
                                        </p:tgtEl>
                                      </p:cBhvr>
                                    </p:animEffect>
                                    <p:set>
                                      <p:cBhvr>
                                        <p:cTn id="44" dur="1" fill="hold">
                                          <p:stCondLst>
                                            <p:cond delay="499"/>
                                          </p:stCondLst>
                                        </p:cTn>
                                        <p:tgtEl>
                                          <p:spTgt spid="8"/>
                                        </p:tgtEl>
                                        <p:attrNameLst>
                                          <p:attrName>style.visibility</p:attrName>
                                        </p:attrNameLst>
                                      </p:cBhvr>
                                      <p:to>
                                        <p:strVal val="hidden"/>
                                      </p:to>
                                    </p:set>
                                  </p:childTnLst>
                                </p:cTn>
                              </p:par>
                            </p:childTnLst>
                          </p:cTn>
                        </p:par>
                        <p:par>
                          <p:cTn id="45" fill="hold">
                            <p:stCondLst>
                              <p:cond delay="31500"/>
                            </p:stCondLst>
                            <p:childTnLst>
                              <p:par>
                                <p:cTn id="46" presetID="21" presetClass="entr" presetSubtype="4"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heel(4)">
                                      <p:cBhvr>
                                        <p:cTn id="48" dur="500"/>
                                        <p:tgtEl>
                                          <p:spTgt spid="9"/>
                                        </p:tgtEl>
                                      </p:cBhvr>
                                    </p:animEffect>
                                  </p:childTnLst>
                                </p:cTn>
                              </p:par>
                            </p:childTnLst>
                          </p:cTn>
                        </p:par>
                        <p:par>
                          <p:cTn id="49" fill="hold">
                            <p:stCondLst>
                              <p:cond delay="32000"/>
                            </p:stCondLst>
                            <p:childTnLst>
                              <p:par>
                                <p:cTn id="50" presetID="21" presetClass="exit" presetSubtype="4" fill="hold" grpId="1" nodeType="afterEffect">
                                  <p:stCondLst>
                                    <p:cond delay="2000"/>
                                  </p:stCondLst>
                                  <p:childTnLst>
                                    <p:animEffect transition="out" filter="wheel(4)">
                                      <p:cBhvr>
                                        <p:cTn id="51" dur="500"/>
                                        <p:tgtEl>
                                          <p:spTgt spid="9"/>
                                        </p:tgtEl>
                                      </p:cBhvr>
                                    </p:animEffect>
                                    <p:set>
                                      <p:cBhvr>
                                        <p:cTn id="52" dur="1" fill="hold">
                                          <p:stCondLst>
                                            <p:cond delay="499"/>
                                          </p:stCondLst>
                                        </p:cTn>
                                        <p:tgtEl>
                                          <p:spTgt spid="9"/>
                                        </p:tgtEl>
                                        <p:attrNameLst>
                                          <p:attrName>style.visibility</p:attrName>
                                        </p:attrNameLst>
                                      </p:cBhvr>
                                      <p:to>
                                        <p:strVal val="hidden"/>
                                      </p:to>
                                    </p:set>
                                  </p:childTnLst>
                                </p:cTn>
                              </p:par>
                            </p:childTnLst>
                          </p:cTn>
                        </p:par>
                        <p:par>
                          <p:cTn id="53" fill="hold">
                            <p:stCondLst>
                              <p:cond delay="34500"/>
                            </p:stCondLst>
                            <p:childTnLst>
                              <p:par>
                                <p:cTn id="54" presetID="21" presetClass="entr" presetSubtype="4" fill="hold" grpId="0" nodeType="afterEffect">
                                  <p:stCondLst>
                                    <p:cond delay="4000"/>
                                  </p:stCondLst>
                                  <p:childTnLst>
                                    <p:set>
                                      <p:cBhvr>
                                        <p:cTn id="55" dur="1" fill="hold">
                                          <p:stCondLst>
                                            <p:cond delay="0"/>
                                          </p:stCondLst>
                                        </p:cTn>
                                        <p:tgtEl>
                                          <p:spTgt spid="10"/>
                                        </p:tgtEl>
                                        <p:attrNameLst>
                                          <p:attrName>style.visibility</p:attrName>
                                        </p:attrNameLst>
                                      </p:cBhvr>
                                      <p:to>
                                        <p:strVal val="visible"/>
                                      </p:to>
                                    </p:set>
                                    <p:animEffect transition="in" filter="wheel(4)">
                                      <p:cBhvr>
                                        <p:cTn id="56" dur="500"/>
                                        <p:tgtEl>
                                          <p:spTgt spid="10"/>
                                        </p:tgtEl>
                                      </p:cBhvr>
                                    </p:animEffect>
                                  </p:childTnLst>
                                </p:cTn>
                              </p:par>
                            </p:childTnLst>
                          </p:cTn>
                        </p:par>
                        <p:par>
                          <p:cTn id="57" fill="hold">
                            <p:stCondLst>
                              <p:cond delay="39000"/>
                            </p:stCondLst>
                            <p:childTnLst>
                              <p:par>
                                <p:cTn id="58" presetID="21" presetClass="exit" presetSubtype="4" fill="hold" grpId="1" nodeType="afterEffect">
                                  <p:stCondLst>
                                    <p:cond delay="2000"/>
                                  </p:stCondLst>
                                  <p:childTnLst>
                                    <p:animEffect transition="out" filter="wheel(4)">
                                      <p:cBhvr>
                                        <p:cTn id="59" dur="500"/>
                                        <p:tgtEl>
                                          <p:spTgt spid="10"/>
                                        </p:tgtEl>
                                      </p:cBhvr>
                                    </p:animEffect>
                                    <p:set>
                                      <p:cBhvr>
                                        <p:cTn id="60" dur="1" fill="hold">
                                          <p:stCondLst>
                                            <p:cond delay="499"/>
                                          </p:stCondLst>
                                        </p:cTn>
                                        <p:tgtEl>
                                          <p:spTgt spid="10"/>
                                        </p:tgtEl>
                                        <p:attrNameLst>
                                          <p:attrName>style.visibility</p:attrName>
                                        </p:attrNameLst>
                                      </p:cBhvr>
                                      <p:to>
                                        <p:strVal val="hidden"/>
                                      </p:to>
                                    </p:set>
                                  </p:childTnLst>
                                </p:cTn>
                              </p:par>
                            </p:childTnLst>
                          </p:cTn>
                        </p:par>
                        <p:par>
                          <p:cTn id="61" fill="hold">
                            <p:stCondLst>
                              <p:cond delay="41500"/>
                            </p:stCondLst>
                            <p:childTnLst>
                              <p:par>
                                <p:cTn id="62" presetID="21" presetClass="entr" presetSubtype="4" fill="hold" grpId="0"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wheel(4)">
                                      <p:cBhvr>
                                        <p:cTn id="64" dur="500"/>
                                        <p:tgtEl>
                                          <p:spTgt spid="11"/>
                                        </p:tgtEl>
                                      </p:cBhvr>
                                    </p:animEffect>
                                  </p:childTnLst>
                                </p:cTn>
                              </p:par>
                            </p:childTnLst>
                          </p:cTn>
                        </p:par>
                        <p:par>
                          <p:cTn id="65" fill="hold">
                            <p:stCondLst>
                              <p:cond delay="42000"/>
                            </p:stCondLst>
                            <p:childTnLst>
                              <p:par>
                                <p:cTn id="66" presetID="21" presetClass="exit" presetSubtype="4" fill="hold" grpId="1" nodeType="afterEffect">
                                  <p:stCondLst>
                                    <p:cond delay="6500"/>
                                  </p:stCondLst>
                                  <p:childTnLst>
                                    <p:animEffect transition="out" filter="wheel(4)">
                                      <p:cBhvr>
                                        <p:cTn id="67" dur="500"/>
                                        <p:tgtEl>
                                          <p:spTgt spid="11"/>
                                        </p:tgtEl>
                                      </p:cBhvr>
                                    </p:animEffect>
                                    <p:set>
                                      <p:cBhvr>
                                        <p:cTn id="68" dur="1" fill="hold">
                                          <p:stCondLst>
                                            <p:cond delay="499"/>
                                          </p:stCondLst>
                                        </p:cTn>
                                        <p:tgtEl>
                                          <p:spTgt spid="11"/>
                                        </p:tgtEl>
                                        <p:attrNameLst>
                                          <p:attrName>style.visibility</p:attrName>
                                        </p:attrNameLst>
                                      </p:cBhvr>
                                      <p:to>
                                        <p:strVal val="hidden"/>
                                      </p:to>
                                    </p:set>
                                  </p:childTnLst>
                                </p:cTn>
                              </p:par>
                            </p:childTnLst>
                          </p:cTn>
                        </p:par>
                        <p:par>
                          <p:cTn id="69" fill="hold">
                            <p:stCondLst>
                              <p:cond delay="49000"/>
                            </p:stCondLst>
                            <p:childTnLst>
                              <p:par>
                                <p:cTn id="70" presetID="21" presetClass="entr" presetSubtype="4" fill="hold" grpId="0" nodeType="afterEffect">
                                  <p:stCondLst>
                                    <p:cond delay="4000"/>
                                  </p:stCondLst>
                                  <p:childTnLst>
                                    <p:set>
                                      <p:cBhvr>
                                        <p:cTn id="71" dur="1" fill="hold">
                                          <p:stCondLst>
                                            <p:cond delay="0"/>
                                          </p:stCondLst>
                                        </p:cTn>
                                        <p:tgtEl>
                                          <p:spTgt spid="12"/>
                                        </p:tgtEl>
                                        <p:attrNameLst>
                                          <p:attrName>style.visibility</p:attrName>
                                        </p:attrNameLst>
                                      </p:cBhvr>
                                      <p:to>
                                        <p:strVal val="visible"/>
                                      </p:to>
                                    </p:set>
                                    <p:animEffect transition="in" filter="wheel(4)">
                                      <p:cBhvr>
                                        <p:cTn id="72" dur="500"/>
                                        <p:tgtEl>
                                          <p:spTgt spid="12"/>
                                        </p:tgtEl>
                                      </p:cBhvr>
                                    </p:animEffect>
                                  </p:childTnLst>
                                </p:cTn>
                              </p:par>
                            </p:childTnLst>
                          </p:cTn>
                        </p:par>
                        <p:par>
                          <p:cTn id="73" fill="hold">
                            <p:stCondLst>
                              <p:cond delay="53500"/>
                            </p:stCondLst>
                            <p:childTnLst>
                              <p:par>
                                <p:cTn id="74" presetID="21" presetClass="exit" presetSubtype="4" fill="hold" grpId="1" nodeType="afterEffect">
                                  <p:stCondLst>
                                    <p:cond delay="5500"/>
                                  </p:stCondLst>
                                  <p:childTnLst>
                                    <p:animEffect transition="out" filter="wheel(4)">
                                      <p:cBhvr>
                                        <p:cTn id="75" dur="500"/>
                                        <p:tgtEl>
                                          <p:spTgt spid="12"/>
                                        </p:tgtEl>
                                      </p:cBhvr>
                                    </p:animEffect>
                                    <p:set>
                                      <p:cBhvr>
                                        <p:cTn id="76" dur="1" fill="hold">
                                          <p:stCondLst>
                                            <p:cond delay="499"/>
                                          </p:stCondLst>
                                        </p:cTn>
                                        <p:tgtEl>
                                          <p:spTgt spid="12"/>
                                        </p:tgtEl>
                                        <p:attrNameLst>
                                          <p:attrName>style.visibility</p:attrName>
                                        </p:attrNameLst>
                                      </p:cBhvr>
                                      <p:to>
                                        <p:strVal val="hidden"/>
                                      </p:to>
                                    </p:set>
                                  </p:childTnLst>
                                </p:cTn>
                              </p:par>
                            </p:childTnLst>
                          </p:cTn>
                        </p:par>
                        <p:par>
                          <p:cTn id="77" fill="hold">
                            <p:stCondLst>
                              <p:cond delay="59500"/>
                            </p:stCondLst>
                            <p:childTnLst>
                              <p:par>
                                <p:cTn id="78" presetID="2" presetClass="entr" presetSubtype="9" fill="hold" grpId="0" nodeType="after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additive="base">
                                        <p:cTn id="80" dur="500" fill="hold"/>
                                        <p:tgtEl>
                                          <p:spTgt spid="13"/>
                                        </p:tgtEl>
                                        <p:attrNameLst>
                                          <p:attrName>ppt_x</p:attrName>
                                        </p:attrNameLst>
                                      </p:cBhvr>
                                      <p:tavLst>
                                        <p:tav tm="0">
                                          <p:val>
                                            <p:strVal val="0-#ppt_w/2"/>
                                          </p:val>
                                        </p:tav>
                                        <p:tav tm="100000">
                                          <p:val>
                                            <p:strVal val="#ppt_x"/>
                                          </p:val>
                                        </p:tav>
                                      </p:tavLst>
                                    </p:anim>
                                    <p:anim calcmode="lin" valueType="num">
                                      <p:cBhvr additive="base">
                                        <p:cTn id="81"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4" grpId="0"/>
      <p:bldP spid="4" grpId="1"/>
      <p:bldP spid="5" grpId="0"/>
      <p:bldP spid="5" grpId="1"/>
      <p:bldP spid="6" grpId="0"/>
      <p:bldP spid="6" grpId="1"/>
      <p:bldP spid="8" grpId="0"/>
      <p:bldP spid="8" grpId="1"/>
      <p:bldP spid="9" grpId="0"/>
      <p:bldP spid="9" grpId="1"/>
      <p:bldP spid="10" grpId="0"/>
      <p:bldP spid="10" grpId="1"/>
      <p:bldP spid="11" grpId="0"/>
      <p:bldP spid="11" grpId="1"/>
      <p:bldP spid="12" grpId="0"/>
      <p:bldP spid="12" grpId="1"/>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399032"/>
          </a:xfrm>
        </p:spPr>
        <p:txBody>
          <a:bodyPr/>
          <a:lstStyle/>
          <a:p>
            <a:r>
              <a:rPr lang="en-US" dirty="0" smtClean="0"/>
              <a:t>Point of View Chart</a:t>
            </a:r>
            <a:endParaRPr lang="en-US" dirty="0"/>
          </a:p>
        </p:txBody>
      </p:sp>
      <p:graphicFrame>
        <p:nvGraphicFramePr>
          <p:cNvPr id="4" name="Content Placeholder 3"/>
          <p:cNvGraphicFramePr>
            <a:graphicFrameLocks noGrp="1"/>
          </p:cNvGraphicFramePr>
          <p:nvPr>
            <p:ph idx="1"/>
          </p:nvPr>
        </p:nvGraphicFramePr>
        <p:xfrm>
          <a:off x="533400" y="1143000"/>
          <a:ext cx="8305800" cy="5464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7543800" y="304800"/>
            <a:ext cx="859531" cy="3693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n-US" dirty="0" smtClean="0">
                <a:hlinkClick r:id="rId6" action="ppaction://hlinksldjump">
                  <a:snd r:embed="rId7" name="applause.wav"/>
                </a:hlinkClick>
              </a:rPr>
              <a:t>Home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t>
            </a:r>
            <a:r>
              <a:rPr lang="en-US" baseline="30000" dirty="0" smtClean="0"/>
              <a:t>st</a:t>
            </a:r>
            <a:r>
              <a:rPr lang="en-US" dirty="0" smtClean="0"/>
              <a:t> Person</a:t>
            </a:r>
            <a:endParaRPr lang="en-US" dirty="0"/>
          </a:p>
        </p:txBody>
      </p:sp>
      <p:sp>
        <p:nvSpPr>
          <p:cNvPr id="3" name="Content Placeholder 2"/>
          <p:cNvSpPr>
            <a:spLocks noGrp="1"/>
          </p:cNvSpPr>
          <p:nvPr>
            <p:ph idx="1"/>
          </p:nvPr>
        </p:nvSpPr>
        <p:spPr/>
        <p:txBody>
          <a:bodyPr/>
          <a:lstStyle/>
          <a:p>
            <a:r>
              <a:rPr lang="en-US" dirty="0" err="1" smtClean="0"/>
              <a:t>Narrarator</a:t>
            </a:r>
            <a:r>
              <a:rPr lang="en-US" dirty="0" smtClean="0"/>
              <a:t> is telling his/her/ own story</a:t>
            </a:r>
          </a:p>
          <a:p>
            <a:r>
              <a:rPr lang="en-US" dirty="0" smtClean="0"/>
              <a:t>The reader is inside narrator’s head</a:t>
            </a:r>
            <a:endParaRPr lang="en-US" dirty="0"/>
          </a:p>
        </p:txBody>
      </p:sp>
      <p:sp>
        <p:nvSpPr>
          <p:cNvPr id="4" name="TextBox 3"/>
          <p:cNvSpPr txBox="1"/>
          <p:nvPr/>
        </p:nvSpPr>
        <p:spPr>
          <a:xfrm>
            <a:off x="7239000" y="6172200"/>
            <a:ext cx="1066800"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dirty="0" smtClean="0">
                <a:hlinkClick r:id="rId2" action="ppaction://hlinksldjump"/>
              </a:rPr>
              <a:t>Chart</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t>
            </a:r>
            <a:r>
              <a:rPr lang="en-US" baseline="30000" dirty="0" smtClean="0"/>
              <a:t>nd</a:t>
            </a:r>
            <a:r>
              <a:rPr lang="en-US" dirty="0" smtClean="0"/>
              <a:t> Person</a:t>
            </a:r>
            <a:endParaRPr lang="en-US" dirty="0"/>
          </a:p>
        </p:txBody>
      </p:sp>
      <p:sp>
        <p:nvSpPr>
          <p:cNvPr id="3" name="Content Placeholder 2"/>
          <p:cNvSpPr>
            <a:spLocks noGrp="1"/>
          </p:cNvSpPr>
          <p:nvPr>
            <p:ph idx="1"/>
          </p:nvPr>
        </p:nvSpPr>
        <p:spPr/>
        <p:txBody>
          <a:bodyPr/>
          <a:lstStyle/>
          <a:p>
            <a:r>
              <a:rPr lang="en-US" dirty="0" smtClean="0"/>
              <a:t>Not really used, always speaking in YOU</a:t>
            </a:r>
          </a:p>
          <a:p>
            <a:r>
              <a:rPr lang="en-US" dirty="0" smtClean="0"/>
              <a:t>Not needed on test</a:t>
            </a:r>
            <a:endParaRPr lang="en-US" dirty="0"/>
          </a:p>
        </p:txBody>
      </p:sp>
      <p:sp>
        <p:nvSpPr>
          <p:cNvPr id="4" name="TextBox 3"/>
          <p:cNvSpPr txBox="1"/>
          <p:nvPr/>
        </p:nvSpPr>
        <p:spPr>
          <a:xfrm>
            <a:off x="7239000" y="6172200"/>
            <a:ext cx="1066800"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dirty="0" smtClean="0">
                <a:hlinkClick r:id="rId2" action="ppaction://hlinksldjump"/>
              </a:rPr>
              <a:t>Chart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a:t>
            </a:r>
            <a:r>
              <a:rPr lang="en-US" baseline="30000" dirty="0" smtClean="0"/>
              <a:t>rd</a:t>
            </a:r>
            <a:r>
              <a:rPr lang="en-US" dirty="0" smtClean="0"/>
              <a:t> person</a:t>
            </a:r>
            <a:endParaRPr lang="en-US" dirty="0"/>
          </a:p>
        </p:txBody>
      </p:sp>
      <p:sp>
        <p:nvSpPr>
          <p:cNvPr id="3" name="Content Placeholder 2"/>
          <p:cNvSpPr>
            <a:spLocks noGrp="1"/>
          </p:cNvSpPr>
          <p:nvPr>
            <p:ph idx="1"/>
          </p:nvPr>
        </p:nvSpPr>
        <p:spPr/>
        <p:txBody>
          <a:bodyPr/>
          <a:lstStyle/>
          <a:p>
            <a:r>
              <a:rPr lang="en-US" dirty="0" smtClean="0"/>
              <a:t>He/she/they</a:t>
            </a:r>
          </a:p>
          <a:p>
            <a:r>
              <a:rPr lang="en-US" dirty="0" smtClean="0"/>
              <a:t>The narrator is not a participant in the story</a:t>
            </a:r>
          </a:p>
          <a:p>
            <a:r>
              <a:rPr lang="en-US" dirty="0" smtClean="0"/>
              <a:t>The narrator is a bystander</a:t>
            </a:r>
          </a:p>
          <a:p>
            <a:r>
              <a:rPr lang="en-US" dirty="0" smtClean="0"/>
              <a:t>“Outside voice”</a:t>
            </a:r>
          </a:p>
          <a:p>
            <a:r>
              <a:rPr lang="en-US" dirty="0" smtClean="0"/>
              <a:t>On the outside looking in type thing.</a:t>
            </a:r>
            <a:endParaRPr lang="en-US" dirty="0"/>
          </a:p>
        </p:txBody>
      </p:sp>
      <p:sp>
        <p:nvSpPr>
          <p:cNvPr id="4" name="TextBox 3"/>
          <p:cNvSpPr txBox="1"/>
          <p:nvPr/>
        </p:nvSpPr>
        <p:spPr>
          <a:xfrm>
            <a:off x="7239000" y="6172200"/>
            <a:ext cx="1066800"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dirty="0" smtClean="0">
                <a:hlinkClick r:id="rId2" action="ppaction://hlinksldjump"/>
              </a:rPr>
              <a:t>Chart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 Jeopardy</a:t>
            </a:r>
            <a:endParaRPr lang="en-US" dirty="0"/>
          </a:p>
        </p:txBody>
      </p:sp>
      <p:graphicFrame>
        <p:nvGraphicFramePr>
          <p:cNvPr id="4" name="Content Placeholder 3"/>
          <p:cNvGraphicFramePr>
            <a:graphicFrameLocks noGrp="1"/>
          </p:cNvGraphicFramePr>
          <p:nvPr>
            <p:ph idx="1"/>
          </p:nvPr>
        </p:nvGraphicFramePr>
        <p:xfrm>
          <a:off x="457200" y="1600200"/>
          <a:ext cx="8305800" cy="4518025"/>
        </p:xfrm>
        <a:graphic>
          <a:graphicData uri="http://schemas.openxmlformats.org/drawingml/2006/table">
            <a:tbl>
              <a:tblPr firstRow="1" bandRow="1">
                <a:tableStyleId>{72833802-FEF1-4C79-8D5D-14CF1EAF98D9}</a:tableStyleId>
              </a:tblPr>
              <a:tblGrid>
                <a:gridCol w="2768600"/>
                <a:gridCol w="2768600"/>
                <a:gridCol w="2768600"/>
              </a:tblGrid>
              <a:tr h="903605">
                <a:tc>
                  <a:txBody>
                    <a:bodyPr/>
                    <a:lstStyle/>
                    <a:p>
                      <a:pPr algn="ctr"/>
                      <a:r>
                        <a:rPr lang="en-US" dirty="0" smtClean="0"/>
                        <a:t>Guess the term</a:t>
                      </a:r>
                      <a:endParaRPr lang="en-US" dirty="0"/>
                    </a:p>
                  </a:txBody>
                  <a:tcPr/>
                </a:tc>
                <a:tc>
                  <a:txBody>
                    <a:bodyPr/>
                    <a:lstStyle/>
                    <a:p>
                      <a:pPr algn="ctr"/>
                      <a:r>
                        <a:rPr lang="en-US" dirty="0" smtClean="0"/>
                        <a:t>Give</a:t>
                      </a:r>
                      <a:r>
                        <a:rPr lang="en-US" baseline="0" dirty="0" smtClean="0"/>
                        <a:t> example</a:t>
                      </a:r>
                      <a:endParaRPr lang="en-US" dirty="0"/>
                    </a:p>
                  </a:txBody>
                  <a:tcPr/>
                </a:tc>
                <a:tc>
                  <a:txBody>
                    <a:bodyPr/>
                    <a:lstStyle/>
                    <a:p>
                      <a:pPr algn="ctr"/>
                      <a:r>
                        <a:rPr lang="en-US" dirty="0" smtClean="0"/>
                        <a:t>Give definition</a:t>
                      </a:r>
                      <a:endParaRPr lang="en-US" dirty="0"/>
                    </a:p>
                  </a:txBody>
                  <a:tcPr/>
                </a:tc>
              </a:tr>
              <a:tr h="903605">
                <a:tc>
                  <a:txBody>
                    <a:bodyPr/>
                    <a:lstStyle/>
                    <a:p>
                      <a:pPr algn="ctr"/>
                      <a:r>
                        <a:rPr lang="en-US" dirty="0" smtClean="0">
                          <a:hlinkClick r:id="" action="ppaction://hlinkshowjump?jump=nextslide"/>
                        </a:rPr>
                        <a:t>10</a:t>
                      </a:r>
                      <a:endParaRPr lang="en-US" dirty="0"/>
                    </a:p>
                  </a:txBody>
                  <a:tcPr/>
                </a:tc>
                <a:tc>
                  <a:txBody>
                    <a:bodyPr/>
                    <a:lstStyle/>
                    <a:p>
                      <a:pPr algn="ctr"/>
                      <a:r>
                        <a:rPr lang="en-US" dirty="0" smtClean="0">
                          <a:hlinkClick r:id="rId2" action="ppaction://hlinksldjump"/>
                        </a:rPr>
                        <a:t>10</a:t>
                      </a:r>
                      <a:endParaRPr lang="en-US" dirty="0"/>
                    </a:p>
                  </a:txBody>
                  <a:tcPr/>
                </a:tc>
                <a:tc>
                  <a:txBody>
                    <a:bodyPr/>
                    <a:lstStyle/>
                    <a:p>
                      <a:pPr algn="ctr"/>
                      <a:r>
                        <a:rPr lang="en-US" dirty="0" smtClean="0">
                          <a:hlinkClick r:id="rId3" action="ppaction://hlinksldjump"/>
                        </a:rPr>
                        <a:t>10</a:t>
                      </a:r>
                      <a:endParaRPr lang="en-US" dirty="0"/>
                    </a:p>
                  </a:txBody>
                  <a:tcPr/>
                </a:tc>
              </a:tr>
              <a:tr h="903605">
                <a:tc>
                  <a:txBody>
                    <a:bodyPr/>
                    <a:lstStyle/>
                    <a:p>
                      <a:pPr algn="ctr"/>
                      <a:r>
                        <a:rPr lang="en-US" dirty="0" smtClean="0">
                          <a:hlinkClick r:id="rId4" action="ppaction://hlinksldjump"/>
                        </a:rPr>
                        <a:t>20</a:t>
                      </a:r>
                      <a:endParaRPr lang="en-US" dirty="0"/>
                    </a:p>
                  </a:txBody>
                  <a:tcPr/>
                </a:tc>
                <a:tc>
                  <a:txBody>
                    <a:bodyPr/>
                    <a:lstStyle/>
                    <a:p>
                      <a:pPr algn="ctr"/>
                      <a:r>
                        <a:rPr lang="en-US" dirty="0" smtClean="0">
                          <a:hlinkClick r:id="rId5" action="ppaction://hlinksldjump"/>
                        </a:rPr>
                        <a:t>20</a:t>
                      </a:r>
                      <a:endParaRPr lang="en-US" dirty="0"/>
                    </a:p>
                  </a:txBody>
                  <a:tcPr/>
                </a:tc>
                <a:tc>
                  <a:txBody>
                    <a:bodyPr/>
                    <a:lstStyle/>
                    <a:p>
                      <a:pPr algn="ctr"/>
                      <a:r>
                        <a:rPr lang="en-US" dirty="0" smtClean="0">
                          <a:hlinkClick r:id="rId6" action="ppaction://hlinksldjump"/>
                        </a:rPr>
                        <a:t>20</a:t>
                      </a:r>
                      <a:endParaRPr lang="en-US" dirty="0"/>
                    </a:p>
                  </a:txBody>
                  <a:tcPr/>
                </a:tc>
              </a:tr>
              <a:tr h="903605">
                <a:tc>
                  <a:txBody>
                    <a:bodyPr/>
                    <a:lstStyle/>
                    <a:p>
                      <a:pPr algn="ctr"/>
                      <a:r>
                        <a:rPr lang="en-US" dirty="0" smtClean="0">
                          <a:hlinkClick r:id="rId7" action="ppaction://hlinksldjump"/>
                        </a:rPr>
                        <a:t>30</a:t>
                      </a:r>
                      <a:endParaRPr lang="en-US" dirty="0"/>
                    </a:p>
                  </a:txBody>
                  <a:tcPr/>
                </a:tc>
                <a:tc>
                  <a:txBody>
                    <a:bodyPr/>
                    <a:lstStyle/>
                    <a:p>
                      <a:pPr algn="ctr"/>
                      <a:r>
                        <a:rPr lang="en-US" dirty="0" smtClean="0">
                          <a:hlinkClick r:id="rId8" action="ppaction://hlinksldjump"/>
                        </a:rPr>
                        <a:t>30</a:t>
                      </a:r>
                      <a:endParaRPr lang="en-US" dirty="0"/>
                    </a:p>
                  </a:txBody>
                  <a:tcPr/>
                </a:tc>
                <a:tc>
                  <a:txBody>
                    <a:bodyPr/>
                    <a:lstStyle/>
                    <a:p>
                      <a:pPr algn="ctr"/>
                      <a:r>
                        <a:rPr lang="en-US" dirty="0" smtClean="0">
                          <a:hlinkClick r:id="rId9" action="ppaction://hlinksldjump"/>
                        </a:rPr>
                        <a:t>30</a:t>
                      </a:r>
                      <a:endParaRPr lang="en-US" dirty="0"/>
                    </a:p>
                  </a:txBody>
                  <a:tcPr/>
                </a:tc>
              </a:tr>
              <a:tr h="903605">
                <a:tc>
                  <a:txBody>
                    <a:bodyPr/>
                    <a:lstStyle/>
                    <a:p>
                      <a:pPr algn="ctr"/>
                      <a:r>
                        <a:rPr lang="en-US" dirty="0" smtClean="0">
                          <a:hlinkClick r:id="rId10" action="ppaction://hlinksldjump"/>
                        </a:rPr>
                        <a:t>40</a:t>
                      </a:r>
                      <a:endParaRPr lang="en-US" dirty="0"/>
                    </a:p>
                  </a:txBody>
                  <a:tcPr/>
                </a:tc>
                <a:tc>
                  <a:txBody>
                    <a:bodyPr/>
                    <a:lstStyle/>
                    <a:p>
                      <a:pPr algn="ctr"/>
                      <a:r>
                        <a:rPr lang="en-US" dirty="0" smtClean="0">
                          <a:hlinkClick r:id="rId11" action="ppaction://hlinksldjump"/>
                        </a:rPr>
                        <a:t>40</a:t>
                      </a:r>
                      <a:endParaRPr lang="en-US" dirty="0"/>
                    </a:p>
                  </a:txBody>
                  <a:tcPr/>
                </a:tc>
                <a:tc>
                  <a:txBody>
                    <a:bodyPr/>
                    <a:lstStyle/>
                    <a:p>
                      <a:pPr algn="ctr"/>
                      <a:r>
                        <a:rPr lang="en-US" dirty="0" smtClean="0">
                          <a:hlinkClick r:id="rId3" action="ppaction://hlinksldjump"/>
                        </a:rPr>
                        <a:t>40</a:t>
                      </a:r>
                      <a:endParaRPr lang="en-US" dirty="0"/>
                    </a:p>
                  </a:txBody>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Ominiscient</a:t>
            </a:r>
            <a:endParaRPr lang="en-US" dirty="0"/>
          </a:p>
        </p:txBody>
      </p:sp>
      <p:sp>
        <p:nvSpPr>
          <p:cNvPr id="3" name="Content Placeholder 2"/>
          <p:cNvSpPr>
            <a:spLocks noGrp="1"/>
          </p:cNvSpPr>
          <p:nvPr>
            <p:ph idx="1"/>
          </p:nvPr>
        </p:nvSpPr>
        <p:spPr/>
        <p:txBody>
          <a:bodyPr/>
          <a:lstStyle/>
          <a:p>
            <a:r>
              <a:rPr lang="en-US" dirty="0" smtClean="0"/>
              <a:t>The “all-knowing”!</a:t>
            </a:r>
          </a:p>
          <a:p>
            <a:r>
              <a:rPr lang="en-US" dirty="0" smtClean="0"/>
              <a:t>Knows the thoughts of every single character</a:t>
            </a:r>
            <a:endParaRPr lang="en-US" dirty="0"/>
          </a:p>
        </p:txBody>
      </p:sp>
      <p:sp>
        <p:nvSpPr>
          <p:cNvPr id="4" name="TextBox 3"/>
          <p:cNvSpPr txBox="1"/>
          <p:nvPr/>
        </p:nvSpPr>
        <p:spPr>
          <a:xfrm>
            <a:off x="7239000" y="6172200"/>
            <a:ext cx="1066800"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dirty="0" smtClean="0">
                <a:hlinkClick r:id="rId2" action="ppaction://hlinksldjump"/>
              </a:rPr>
              <a:t>Chart</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Limited Omniscient</a:t>
            </a:r>
            <a:endParaRPr lang="en-US" dirty="0"/>
          </a:p>
        </p:txBody>
      </p:sp>
      <p:sp>
        <p:nvSpPr>
          <p:cNvPr id="3" name="Content Placeholder 2"/>
          <p:cNvSpPr>
            <a:spLocks noGrp="1"/>
          </p:cNvSpPr>
          <p:nvPr>
            <p:ph idx="1"/>
          </p:nvPr>
        </p:nvSpPr>
        <p:spPr/>
        <p:txBody>
          <a:bodyPr/>
          <a:lstStyle/>
          <a:p>
            <a:r>
              <a:rPr lang="en-US" dirty="0" smtClean="0"/>
              <a:t>Knows only one character’s thoughts</a:t>
            </a:r>
          </a:p>
          <a:p>
            <a:r>
              <a:rPr lang="en-US" dirty="0" smtClean="0"/>
              <a:t>The narrator can hear what only one character is thinking</a:t>
            </a:r>
          </a:p>
          <a:p>
            <a:r>
              <a:rPr lang="en-US" dirty="0" smtClean="0"/>
              <a:t>The narrator is </a:t>
            </a:r>
            <a:r>
              <a:rPr lang="en-US" u="sng" dirty="0" smtClean="0"/>
              <a:t>NOT </a:t>
            </a:r>
            <a:r>
              <a:rPr lang="en-US" dirty="0" smtClean="0"/>
              <a:t>the character it is speaking as</a:t>
            </a:r>
            <a:endParaRPr lang="en-US" u="sng" dirty="0"/>
          </a:p>
        </p:txBody>
      </p:sp>
      <p:sp>
        <p:nvSpPr>
          <p:cNvPr id="4" name="TextBox 3"/>
          <p:cNvSpPr txBox="1"/>
          <p:nvPr/>
        </p:nvSpPr>
        <p:spPr>
          <a:xfrm>
            <a:off x="7239000" y="6172200"/>
            <a:ext cx="1066800"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dirty="0" smtClean="0">
                <a:hlinkClick r:id="rId2" action="ppaction://hlinksldjump"/>
              </a:rPr>
              <a:t>Chart</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Multiple choice</a:t>
            </a:r>
            <a:endParaRPr lang="en-US" dirty="0"/>
          </a:p>
        </p:txBody>
      </p:sp>
      <p:sp>
        <p:nvSpPr>
          <p:cNvPr id="3" name="Content Placeholder 2"/>
          <p:cNvSpPr>
            <a:spLocks noGrp="1"/>
          </p:cNvSpPr>
          <p:nvPr>
            <p:ph idx="1"/>
          </p:nvPr>
        </p:nvSpPr>
        <p:spPr/>
        <p:txBody>
          <a:bodyPr/>
          <a:lstStyle/>
          <a:p>
            <a:pPr>
              <a:buNone/>
            </a:pPr>
            <a:r>
              <a:rPr lang="en-US" dirty="0" smtClean="0"/>
              <a:t>What you will do, is click the link below and then choose the correct answer.</a:t>
            </a:r>
            <a:endParaRPr lang="en-US" dirty="0"/>
          </a:p>
        </p:txBody>
      </p:sp>
      <p:sp>
        <p:nvSpPr>
          <p:cNvPr id="4" name="TextBox 3"/>
          <p:cNvSpPr txBox="1"/>
          <p:nvPr/>
        </p:nvSpPr>
        <p:spPr>
          <a:xfrm>
            <a:off x="2667000" y="4876800"/>
            <a:ext cx="3474719" cy="646331"/>
          </a:xfrm>
          <a:prstGeom prst="rect">
            <a:avLst/>
          </a:prstGeom>
          <a:noFill/>
        </p:spPr>
        <p:txBody>
          <a:bodyPr wrap="square" rtlCol="0">
            <a:spAutoFit/>
          </a:bodyPr>
          <a:lstStyle/>
          <a:p>
            <a:pPr algn="ctr"/>
            <a:r>
              <a:rPr lang="en-US" dirty="0" smtClean="0">
                <a:hlinkClick r:id="rId2" action="ppaction://hlinksldjump"/>
              </a:rPr>
              <a:t>START</a:t>
            </a:r>
            <a:endParaRPr lang="en-US" dirty="0" smtClean="0"/>
          </a:p>
          <a:p>
            <a:pPr algn="ct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a:t>
            </a:r>
            <a:endParaRPr lang="en-US" dirty="0"/>
          </a:p>
        </p:txBody>
      </p:sp>
      <p:sp>
        <p:nvSpPr>
          <p:cNvPr id="3" name="Content Placeholder 2"/>
          <p:cNvSpPr>
            <a:spLocks noGrp="1"/>
          </p:cNvSpPr>
          <p:nvPr>
            <p:ph idx="1"/>
          </p:nvPr>
        </p:nvSpPr>
        <p:spPr/>
        <p:txBody>
          <a:bodyPr/>
          <a:lstStyle/>
          <a:p>
            <a:pPr>
              <a:buNone/>
            </a:pPr>
            <a:r>
              <a:rPr lang="en-US" dirty="0" smtClean="0"/>
              <a:t>A historical setting is…</a:t>
            </a:r>
          </a:p>
          <a:p>
            <a:pPr>
              <a:buNone/>
            </a:pPr>
            <a:endParaRPr lang="en-US" dirty="0" smtClean="0"/>
          </a:p>
          <a:p>
            <a:pPr marL="578358" indent="-514350">
              <a:buAutoNum type="alphaLcParenR"/>
            </a:pPr>
            <a:r>
              <a:rPr lang="en-US" dirty="0" smtClean="0">
                <a:hlinkClick r:id="rId2" action="ppaction://hlinksldjump"/>
              </a:rPr>
              <a:t>Daily life</a:t>
            </a:r>
            <a:endParaRPr lang="en-US" dirty="0" smtClean="0"/>
          </a:p>
          <a:p>
            <a:pPr marL="578358" indent="-514350">
              <a:buAutoNum type="alphaLcParenR"/>
            </a:pPr>
            <a:r>
              <a:rPr lang="en-US" dirty="0" smtClean="0">
                <a:hlinkClick r:id="rId2" action="ppaction://hlinksldjump"/>
              </a:rPr>
              <a:t>Landscape/ weather</a:t>
            </a:r>
            <a:endParaRPr lang="en-US" dirty="0" smtClean="0"/>
          </a:p>
          <a:p>
            <a:pPr marL="578358" indent="-514350">
              <a:buAutoNum type="alphaLcParenR"/>
            </a:pPr>
            <a:r>
              <a:rPr lang="en-US" dirty="0" smtClean="0">
                <a:hlinkClick r:id="rId3" action="ppaction://hlinksldjump"/>
              </a:rPr>
              <a:t>Time period</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a:t>
            </a:r>
            <a:endParaRPr lang="en-US" dirty="0"/>
          </a:p>
        </p:txBody>
      </p:sp>
      <p:sp>
        <p:nvSpPr>
          <p:cNvPr id="3" name="Content Placeholder 2"/>
          <p:cNvSpPr>
            <a:spLocks noGrp="1"/>
          </p:cNvSpPr>
          <p:nvPr>
            <p:ph idx="1"/>
          </p:nvPr>
        </p:nvSpPr>
        <p:spPr/>
        <p:txBody>
          <a:bodyPr/>
          <a:lstStyle/>
          <a:p>
            <a:pPr>
              <a:buNone/>
            </a:pPr>
            <a:r>
              <a:rPr lang="en-US" dirty="0" smtClean="0"/>
              <a:t>An example of a geographical setting is…</a:t>
            </a:r>
          </a:p>
          <a:p>
            <a:pPr marL="578358" indent="-514350">
              <a:buAutoNum type="alphaLcParenR"/>
            </a:pPr>
            <a:r>
              <a:rPr lang="en-US" dirty="0" smtClean="0">
                <a:hlinkClick r:id="rId2" action="ppaction://hlinksldjump"/>
              </a:rPr>
              <a:t>Paris</a:t>
            </a:r>
            <a:endParaRPr lang="en-US" dirty="0" smtClean="0"/>
          </a:p>
          <a:p>
            <a:pPr marL="578358" indent="-514350">
              <a:buAutoNum type="alphaLcParenR"/>
            </a:pPr>
            <a:r>
              <a:rPr lang="en-US" dirty="0" smtClean="0">
                <a:hlinkClick r:id="rId3" action="ppaction://hlinksldjump"/>
              </a:rPr>
              <a:t>In the ‘50s</a:t>
            </a:r>
            <a:endParaRPr lang="en-US" dirty="0" smtClean="0"/>
          </a:p>
          <a:p>
            <a:pPr marL="578358" indent="-514350">
              <a:buAutoNum type="alphaLcParenR"/>
            </a:pPr>
            <a:r>
              <a:rPr lang="en-US" dirty="0" smtClean="0">
                <a:hlinkClick r:id="rId3" action="ppaction://hlinksldjump"/>
              </a:rPr>
              <a:t>Classroom</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a:t>
            </a:r>
            <a:endParaRPr lang="en-US" dirty="0"/>
          </a:p>
        </p:txBody>
      </p:sp>
      <p:sp>
        <p:nvSpPr>
          <p:cNvPr id="3" name="Content Placeholder 2"/>
          <p:cNvSpPr>
            <a:spLocks noGrp="1"/>
          </p:cNvSpPr>
          <p:nvPr>
            <p:ph idx="1"/>
          </p:nvPr>
        </p:nvSpPr>
        <p:spPr/>
        <p:txBody>
          <a:bodyPr/>
          <a:lstStyle/>
          <a:p>
            <a:pPr>
              <a:buNone/>
            </a:pPr>
            <a:r>
              <a:rPr lang="en-US" dirty="0" smtClean="0"/>
              <a:t>While I was in my room…is an example of what kind of setting?</a:t>
            </a:r>
          </a:p>
          <a:p>
            <a:pPr marL="578358" indent="-514350">
              <a:buAutoNum type="alphaLcParenR"/>
            </a:pPr>
            <a:r>
              <a:rPr lang="en-US" dirty="0" smtClean="0">
                <a:hlinkClick r:id="rId2" action="ppaction://hlinksldjump"/>
              </a:rPr>
              <a:t>Socio-economic</a:t>
            </a:r>
            <a:endParaRPr lang="en-US" dirty="0" smtClean="0"/>
          </a:p>
          <a:p>
            <a:pPr marL="578358" indent="-514350">
              <a:buAutoNum type="alphaLcParenR"/>
            </a:pPr>
            <a:r>
              <a:rPr lang="en-US" dirty="0" smtClean="0">
                <a:hlinkClick r:id="rId2" action="ppaction://hlinksldjump"/>
              </a:rPr>
              <a:t>Geographical</a:t>
            </a:r>
            <a:endParaRPr lang="en-US" dirty="0" smtClean="0"/>
          </a:p>
          <a:p>
            <a:pPr marL="578358" indent="-514350">
              <a:buAutoNum type="alphaLcParenR"/>
            </a:pPr>
            <a:r>
              <a:rPr lang="en-US" dirty="0" smtClean="0">
                <a:hlinkClick r:id="rId3" action="ppaction://hlinksldjump"/>
              </a:rPr>
              <a:t>Specific Location</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lstStyle/>
          <a:p>
            <a:pPr>
              <a:buNone/>
            </a:pPr>
            <a:r>
              <a:rPr lang="en-US" dirty="0" smtClean="0"/>
              <a:t>An example of Socio-economic setting is...</a:t>
            </a:r>
          </a:p>
          <a:p>
            <a:pPr marL="578358" indent="-514350">
              <a:buAutoNum type="alphaLcParenR"/>
            </a:pPr>
            <a:r>
              <a:rPr lang="en-US" dirty="0" smtClean="0">
                <a:hlinkClick r:id="rId2" action="ppaction://hlinksldjump"/>
              </a:rPr>
              <a:t>I was in the town square. I wasn’t sure if I could afford to buy that expensive watch.</a:t>
            </a:r>
            <a:endParaRPr lang="en-US" dirty="0" smtClean="0"/>
          </a:p>
          <a:p>
            <a:pPr marL="578358" indent="-514350">
              <a:buAutoNum type="alphaLcParenR"/>
            </a:pPr>
            <a:r>
              <a:rPr lang="en-US" dirty="0" smtClean="0">
                <a:hlinkClick r:id="rId3" action="ppaction://hlinksldjump"/>
              </a:rPr>
              <a:t>I live in the rural are, in a tenement packed with three other families, all who could afford nothing more.</a:t>
            </a:r>
            <a:endParaRPr lang="en-US" dirty="0" smtClean="0"/>
          </a:p>
          <a:p>
            <a:pPr marL="578358" indent="-514350">
              <a:buAutoNum type="alphaLcParenR"/>
            </a:pPr>
            <a:r>
              <a:rPr lang="en-US" dirty="0" smtClean="0">
                <a:hlinkClick r:id="rId2" action="ppaction://hlinksldjump"/>
              </a:rPr>
              <a:t>It was a rainy afternoon, and that man with the sign, wasn’t looking happy.</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5</a:t>
            </a:r>
            <a:endParaRPr lang="en-US" dirty="0"/>
          </a:p>
        </p:txBody>
      </p:sp>
      <p:sp>
        <p:nvSpPr>
          <p:cNvPr id="3" name="Content Placeholder 2"/>
          <p:cNvSpPr>
            <a:spLocks noGrp="1"/>
          </p:cNvSpPr>
          <p:nvPr>
            <p:ph idx="1"/>
          </p:nvPr>
        </p:nvSpPr>
        <p:spPr/>
        <p:txBody>
          <a:bodyPr/>
          <a:lstStyle/>
          <a:p>
            <a:pPr>
              <a:buNone/>
            </a:pPr>
            <a:r>
              <a:rPr lang="en-US" dirty="0" smtClean="0"/>
              <a:t>The difference between geographical and specific location is…?</a:t>
            </a:r>
          </a:p>
          <a:p>
            <a:pPr marL="578358" indent="-514350">
              <a:buAutoNum type="alphaLcParenR"/>
            </a:pPr>
            <a:r>
              <a:rPr lang="en-US" dirty="0" smtClean="0">
                <a:hlinkClick r:id="rId2" action="ppaction://hlinksldjump"/>
              </a:rPr>
              <a:t>geographical is about the time period whereas </a:t>
            </a:r>
            <a:r>
              <a:rPr lang="en-US" dirty="0" err="1" smtClean="0">
                <a:hlinkClick r:id="rId2" action="ppaction://hlinksldjump"/>
              </a:rPr>
              <a:t>s.l</a:t>
            </a:r>
            <a:r>
              <a:rPr lang="en-US" dirty="0" smtClean="0">
                <a:hlinkClick r:id="rId2" action="ppaction://hlinksldjump"/>
              </a:rPr>
              <a:t> is about where exactly they (a character) are.</a:t>
            </a:r>
            <a:endParaRPr lang="en-US" dirty="0" smtClean="0"/>
          </a:p>
          <a:p>
            <a:pPr marL="578358" indent="-514350">
              <a:buAutoNum type="alphaLcParenR"/>
            </a:pPr>
            <a:r>
              <a:rPr lang="en-US" dirty="0" smtClean="0">
                <a:hlinkClick r:id="rId3" action="ppaction://hlinksldjump"/>
              </a:rPr>
              <a:t>Geographical is a broad generalization of where something is taking place, and </a:t>
            </a:r>
            <a:r>
              <a:rPr lang="en-US" dirty="0" err="1" smtClean="0">
                <a:hlinkClick r:id="rId3" action="ppaction://hlinksldjump"/>
              </a:rPr>
              <a:t>s.l</a:t>
            </a:r>
            <a:r>
              <a:rPr lang="en-US" dirty="0" smtClean="0">
                <a:hlinkClick r:id="rId3" action="ppaction://hlinksldjump"/>
              </a:rPr>
              <a:t> is a very specific statement of where the location is.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7000"/>
            <a:ext cx="8229600" cy="1399032"/>
          </a:xfrm>
        </p:spPr>
        <p:txBody>
          <a:bodyPr/>
          <a:lstStyle/>
          <a:p>
            <a:pPr algn="ctr"/>
            <a:r>
              <a:rPr lang="en-US" dirty="0" smtClean="0"/>
              <a:t>CORRECT!</a:t>
            </a:r>
            <a:endParaRPr lang="en-US" dirty="0"/>
          </a:p>
        </p:txBody>
      </p:sp>
      <p:sp>
        <p:nvSpPr>
          <p:cNvPr id="6" name="TextBox 5">
            <a:hlinkClick r:id="rId3" action="ppaction://hlinksldjump"/>
          </p:cNvPr>
          <p:cNvSpPr txBox="1"/>
          <p:nvPr/>
        </p:nvSpPr>
        <p:spPr>
          <a:xfrm>
            <a:off x="914400" y="1143000"/>
            <a:ext cx="2057400" cy="369332"/>
          </a:xfrm>
          <a:prstGeom prst="rect">
            <a:avLst/>
          </a:prstGeom>
          <a:noFill/>
        </p:spPr>
        <p:txBody>
          <a:bodyPr wrap="square" rtlCol="0">
            <a:spAutoFit/>
          </a:bodyPr>
          <a:lstStyle/>
          <a:p>
            <a:r>
              <a:rPr lang="en-US" dirty="0" smtClean="0">
                <a:hlinkClick r:id="rId3" action="ppaction://hlinksldjump"/>
              </a:rPr>
              <a:t>Question 1</a:t>
            </a:r>
            <a:endParaRPr lang="en-US" dirty="0"/>
          </a:p>
        </p:txBody>
      </p:sp>
      <p:sp>
        <p:nvSpPr>
          <p:cNvPr id="7" name="TextBox 6">
            <a:hlinkClick r:id="rId3" action="ppaction://hlinksldjump"/>
          </p:cNvPr>
          <p:cNvSpPr txBox="1"/>
          <p:nvPr/>
        </p:nvSpPr>
        <p:spPr>
          <a:xfrm>
            <a:off x="2438400" y="1143000"/>
            <a:ext cx="2057400" cy="369332"/>
          </a:xfrm>
          <a:prstGeom prst="rect">
            <a:avLst/>
          </a:prstGeom>
          <a:noFill/>
        </p:spPr>
        <p:txBody>
          <a:bodyPr wrap="square" rtlCol="0">
            <a:spAutoFit/>
          </a:bodyPr>
          <a:lstStyle/>
          <a:p>
            <a:r>
              <a:rPr lang="en-US" dirty="0" smtClean="0">
                <a:hlinkClick r:id="rId4" action="ppaction://hlinksldjump"/>
              </a:rPr>
              <a:t>Question 2</a:t>
            </a:r>
            <a:endParaRPr lang="en-US" dirty="0"/>
          </a:p>
        </p:txBody>
      </p:sp>
      <p:sp>
        <p:nvSpPr>
          <p:cNvPr id="8" name="TextBox 7">
            <a:hlinkClick r:id="rId3" action="ppaction://hlinksldjump"/>
          </p:cNvPr>
          <p:cNvSpPr txBox="1"/>
          <p:nvPr/>
        </p:nvSpPr>
        <p:spPr>
          <a:xfrm>
            <a:off x="3962400" y="1143000"/>
            <a:ext cx="2057400" cy="369332"/>
          </a:xfrm>
          <a:prstGeom prst="rect">
            <a:avLst/>
          </a:prstGeom>
          <a:noFill/>
        </p:spPr>
        <p:txBody>
          <a:bodyPr wrap="square" rtlCol="0">
            <a:spAutoFit/>
          </a:bodyPr>
          <a:lstStyle/>
          <a:p>
            <a:r>
              <a:rPr lang="en-US" dirty="0" smtClean="0">
                <a:hlinkClick r:id="rId5" action="ppaction://hlinksldjump"/>
              </a:rPr>
              <a:t>Question 3</a:t>
            </a:r>
            <a:endParaRPr lang="en-US" dirty="0"/>
          </a:p>
        </p:txBody>
      </p:sp>
      <p:sp>
        <p:nvSpPr>
          <p:cNvPr id="9" name="TextBox 8">
            <a:hlinkClick r:id="rId3" action="ppaction://hlinksldjump"/>
          </p:cNvPr>
          <p:cNvSpPr txBox="1"/>
          <p:nvPr/>
        </p:nvSpPr>
        <p:spPr>
          <a:xfrm>
            <a:off x="5486400" y="1143000"/>
            <a:ext cx="2057400" cy="369332"/>
          </a:xfrm>
          <a:prstGeom prst="rect">
            <a:avLst/>
          </a:prstGeom>
          <a:noFill/>
        </p:spPr>
        <p:txBody>
          <a:bodyPr wrap="square" rtlCol="0">
            <a:spAutoFit/>
          </a:bodyPr>
          <a:lstStyle/>
          <a:p>
            <a:r>
              <a:rPr lang="en-US" dirty="0" smtClean="0">
                <a:hlinkClick r:id="rId6" action="ppaction://hlinksldjump"/>
              </a:rPr>
              <a:t>Question 4</a:t>
            </a:r>
            <a:endParaRPr lang="en-US" dirty="0"/>
          </a:p>
        </p:txBody>
      </p:sp>
      <p:sp>
        <p:nvSpPr>
          <p:cNvPr id="10" name="TextBox 9">
            <a:hlinkClick r:id="rId3" action="ppaction://hlinksldjump"/>
          </p:cNvPr>
          <p:cNvSpPr txBox="1"/>
          <p:nvPr/>
        </p:nvSpPr>
        <p:spPr>
          <a:xfrm>
            <a:off x="7086600" y="1143000"/>
            <a:ext cx="2057400" cy="369332"/>
          </a:xfrm>
          <a:prstGeom prst="rect">
            <a:avLst/>
          </a:prstGeom>
          <a:noFill/>
        </p:spPr>
        <p:txBody>
          <a:bodyPr wrap="square" rtlCol="0">
            <a:spAutoFit/>
          </a:bodyPr>
          <a:lstStyle/>
          <a:p>
            <a:r>
              <a:rPr lang="en-US" dirty="0" smtClean="0">
                <a:hlinkClick r:id="rId7" action="ppaction://hlinksldjump"/>
              </a:rPr>
              <a:t>Question 5</a:t>
            </a:r>
            <a:endParaRPr lang="en-US" dirty="0"/>
          </a:p>
        </p:txBody>
      </p:sp>
      <p:sp>
        <p:nvSpPr>
          <p:cNvPr id="11" name="TextBox 10"/>
          <p:cNvSpPr txBox="1"/>
          <p:nvPr/>
        </p:nvSpPr>
        <p:spPr>
          <a:xfrm>
            <a:off x="2590800" y="6019800"/>
            <a:ext cx="4191000" cy="369332"/>
          </a:xfrm>
          <a:prstGeom prst="rect">
            <a:avLst/>
          </a:prstGeom>
          <a:noFill/>
        </p:spPr>
        <p:txBody>
          <a:bodyPr wrap="square" rtlCol="0">
            <a:spAutoFit/>
          </a:bodyPr>
          <a:lstStyle/>
          <a:p>
            <a:pPr algn="ctr"/>
            <a:r>
              <a:rPr lang="en-US" dirty="0" smtClean="0">
                <a:hlinkClick r:id="rId8" action="ppaction://hlinksldjump"/>
              </a:rPr>
              <a:t>Good job! You finished!</a:t>
            </a:r>
            <a:endParaRPr lang="en-US" dirty="0"/>
          </a:p>
        </p:txBody>
      </p:sp>
      <p:pic>
        <p:nvPicPr>
          <p:cNvPr id="13" name="MSj00746920000[1].wav">
            <a:hlinkClick r:id="" action="ppaction://media"/>
          </p:cNvPr>
          <p:cNvPicPr>
            <a:picLocks noRot="1" noChangeAspect="1"/>
          </p:cNvPicPr>
          <p:nvPr>
            <a:audioFile r:link="rId1"/>
          </p:nvPr>
        </p:nvPicPr>
        <p:blipFill>
          <a:blip r:embed="rId9"/>
          <a:stretch>
            <a:fillRect/>
          </a:stretch>
        </p:blipFill>
        <p:spPr>
          <a:xfrm>
            <a:off x="4572000" y="38100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4222"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971800"/>
            <a:ext cx="8229600" cy="1399032"/>
          </a:xfrm>
        </p:spPr>
        <p:txBody>
          <a:bodyPr/>
          <a:lstStyle/>
          <a:p>
            <a:pPr algn="ctr"/>
            <a:r>
              <a:rPr lang="en-US" dirty="0" smtClean="0"/>
              <a:t>SORRY TRY AGAIN</a:t>
            </a:r>
            <a:endParaRPr lang="en-US" dirty="0"/>
          </a:p>
        </p:txBody>
      </p:sp>
      <p:sp>
        <p:nvSpPr>
          <p:cNvPr id="4" name="TextBox 3">
            <a:hlinkClick r:id="rId3" action="ppaction://hlinksldjump"/>
          </p:cNvPr>
          <p:cNvSpPr txBox="1"/>
          <p:nvPr/>
        </p:nvSpPr>
        <p:spPr>
          <a:xfrm>
            <a:off x="914400" y="1143000"/>
            <a:ext cx="2057400" cy="369332"/>
          </a:xfrm>
          <a:prstGeom prst="rect">
            <a:avLst/>
          </a:prstGeom>
          <a:noFill/>
        </p:spPr>
        <p:txBody>
          <a:bodyPr wrap="square" rtlCol="0">
            <a:spAutoFit/>
          </a:bodyPr>
          <a:lstStyle/>
          <a:p>
            <a:r>
              <a:rPr lang="en-US" dirty="0" smtClean="0">
                <a:hlinkClick r:id="rId3" action="ppaction://hlinksldjump"/>
              </a:rPr>
              <a:t>Question 1</a:t>
            </a:r>
            <a:endParaRPr lang="en-US" dirty="0"/>
          </a:p>
        </p:txBody>
      </p:sp>
      <p:pic>
        <p:nvPicPr>
          <p:cNvPr id="7" name="MSj03885130000[1].wav">
            <a:hlinkClick r:id="" action="ppaction://media"/>
          </p:cNvPr>
          <p:cNvPicPr>
            <a:picLocks noRot="1" noChangeAspect="1"/>
          </p:cNvPicPr>
          <p:nvPr>
            <a:wavAudioFile r:embed="rId1" name="MSj03885130000[1].wav"/>
          </p:nvPr>
        </p:nvPicPr>
        <p:blipFill>
          <a:blip r:embed="rId4"/>
          <a:stretch>
            <a:fillRect/>
          </a:stretch>
        </p:blipFill>
        <p:spPr>
          <a:xfrm>
            <a:off x="4495800" y="4724400"/>
            <a:ext cx="304800" cy="304800"/>
          </a:xfrm>
          <a:prstGeom prst="rect">
            <a:avLst/>
          </a:prstGeom>
        </p:spPr>
      </p:pic>
      <p:sp>
        <p:nvSpPr>
          <p:cNvPr id="8" name="TextBox 7">
            <a:hlinkClick r:id="rId3" action="ppaction://hlinksldjump"/>
          </p:cNvPr>
          <p:cNvSpPr txBox="1"/>
          <p:nvPr/>
        </p:nvSpPr>
        <p:spPr>
          <a:xfrm>
            <a:off x="5486400" y="1143000"/>
            <a:ext cx="2057400" cy="369332"/>
          </a:xfrm>
          <a:prstGeom prst="rect">
            <a:avLst/>
          </a:prstGeom>
          <a:noFill/>
        </p:spPr>
        <p:txBody>
          <a:bodyPr wrap="square" rtlCol="0">
            <a:spAutoFit/>
          </a:bodyPr>
          <a:lstStyle/>
          <a:p>
            <a:r>
              <a:rPr lang="en-US" dirty="0" smtClean="0">
                <a:hlinkClick r:id="rId5" action="ppaction://hlinksldjump"/>
              </a:rPr>
              <a:t>Question 4</a:t>
            </a:r>
            <a:endParaRPr lang="en-US" dirty="0"/>
          </a:p>
        </p:txBody>
      </p:sp>
      <p:sp>
        <p:nvSpPr>
          <p:cNvPr id="9" name="TextBox 8">
            <a:hlinkClick r:id="rId3" action="ppaction://hlinksldjump"/>
          </p:cNvPr>
          <p:cNvSpPr txBox="1"/>
          <p:nvPr/>
        </p:nvSpPr>
        <p:spPr>
          <a:xfrm>
            <a:off x="3962400" y="1143000"/>
            <a:ext cx="2057400" cy="369332"/>
          </a:xfrm>
          <a:prstGeom prst="rect">
            <a:avLst/>
          </a:prstGeom>
          <a:noFill/>
        </p:spPr>
        <p:txBody>
          <a:bodyPr wrap="square" rtlCol="0">
            <a:spAutoFit/>
          </a:bodyPr>
          <a:lstStyle/>
          <a:p>
            <a:r>
              <a:rPr lang="en-US" dirty="0" smtClean="0">
                <a:hlinkClick r:id="rId6" action="ppaction://hlinksldjump"/>
              </a:rPr>
              <a:t>Question 3</a:t>
            </a:r>
            <a:endParaRPr lang="en-US" dirty="0"/>
          </a:p>
        </p:txBody>
      </p:sp>
      <p:sp>
        <p:nvSpPr>
          <p:cNvPr id="10" name="TextBox 9">
            <a:hlinkClick r:id="rId3" action="ppaction://hlinksldjump"/>
          </p:cNvPr>
          <p:cNvSpPr txBox="1"/>
          <p:nvPr/>
        </p:nvSpPr>
        <p:spPr>
          <a:xfrm>
            <a:off x="2438400" y="1143000"/>
            <a:ext cx="2057400" cy="369332"/>
          </a:xfrm>
          <a:prstGeom prst="rect">
            <a:avLst/>
          </a:prstGeom>
          <a:noFill/>
        </p:spPr>
        <p:txBody>
          <a:bodyPr wrap="square" rtlCol="0">
            <a:spAutoFit/>
          </a:bodyPr>
          <a:lstStyle/>
          <a:p>
            <a:r>
              <a:rPr lang="en-US" dirty="0" smtClean="0">
                <a:hlinkClick r:id="rId7" action="ppaction://hlinksldjump"/>
              </a:rPr>
              <a:t>Question 2</a:t>
            </a:r>
            <a:endParaRPr lang="en-US" dirty="0"/>
          </a:p>
        </p:txBody>
      </p:sp>
      <p:sp>
        <p:nvSpPr>
          <p:cNvPr id="11" name="TextBox 10">
            <a:hlinkClick r:id="rId3" action="ppaction://hlinksldjump"/>
          </p:cNvPr>
          <p:cNvSpPr txBox="1"/>
          <p:nvPr/>
        </p:nvSpPr>
        <p:spPr>
          <a:xfrm>
            <a:off x="7086600" y="1143000"/>
            <a:ext cx="2057400" cy="369332"/>
          </a:xfrm>
          <a:prstGeom prst="rect">
            <a:avLst/>
          </a:prstGeom>
          <a:noFill/>
        </p:spPr>
        <p:txBody>
          <a:bodyPr wrap="square" rtlCol="0">
            <a:spAutoFit/>
          </a:bodyPr>
          <a:lstStyle/>
          <a:p>
            <a:r>
              <a:rPr lang="en-US" dirty="0" smtClean="0">
                <a:hlinkClick r:id="rId8" action="ppaction://hlinksldjump"/>
              </a:rPr>
              <a:t>Question 5</a:t>
            </a:r>
            <a:endParaRPr lang="en-US" dirty="0"/>
          </a:p>
        </p:txBody>
      </p:sp>
      <p:sp>
        <p:nvSpPr>
          <p:cNvPr id="12" name="TextBox 11"/>
          <p:cNvSpPr txBox="1"/>
          <p:nvPr/>
        </p:nvSpPr>
        <p:spPr>
          <a:xfrm>
            <a:off x="2743200" y="5791200"/>
            <a:ext cx="3962400" cy="646331"/>
          </a:xfrm>
          <a:prstGeom prst="rect">
            <a:avLst/>
          </a:prstGeom>
          <a:noFill/>
        </p:spPr>
        <p:txBody>
          <a:bodyPr wrap="square" rtlCol="0">
            <a:spAutoFit/>
          </a:bodyPr>
          <a:lstStyle/>
          <a:p>
            <a:r>
              <a:rPr lang="en-US" dirty="0" smtClean="0">
                <a:hlinkClick r:id="rId9" action="ppaction://hlinksldjump"/>
              </a:rPr>
              <a:t>You really wan to end it? Just give up? Okay…click here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08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Guess the term…</a:t>
            </a:r>
            <a:endParaRPr lang="en-US" dirty="0"/>
          </a:p>
        </p:txBody>
      </p:sp>
      <p:sp>
        <p:nvSpPr>
          <p:cNvPr id="3" name="Content Placeholder 2"/>
          <p:cNvSpPr>
            <a:spLocks noGrp="1"/>
          </p:cNvSpPr>
          <p:nvPr>
            <p:ph idx="1"/>
          </p:nvPr>
        </p:nvSpPr>
        <p:spPr/>
        <p:txBody>
          <a:bodyPr/>
          <a:lstStyle/>
          <a:p>
            <a:pPr algn="ctr">
              <a:buNone/>
            </a:pPr>
            <a:r>
              <a:rPr lang="en-US" dirty="0" smtClean="0"/>
              <a:t>Well Developed</a:t>
            </a:r>
          </a:p>
          <a:p>
            <a:pPr algn="ctr">
              <a:buNone/>
            </a:pPr>
            <a:r>
              <a:rPr lang="en-US" dirty="0" smtClean="0"/>
              <a:t>Example: Atticus</a:t>
            </a:r>
          </a:p>
          <a:p>
            <a:pPr algn="ctr">
              <a:buNone/>
            </a:pPr>
            <a:endParaRPr lang="en-US" dirty="0"/>
          </a:p>
        </p:txBody>
      </p:sp>
      <p:sp>
        <p:nvSpPr>
          <p:cNvPr id="5" name="TextBox 4"/>
          <p:cNvSpPr txBox="1"/>
          <p:nvPr/>
        </p:nvSpPr>
        <p:spPr>
          <a:xfrm>
            <a:off x="2895600" y="4191000"/>
            <a:ext cx="3429000"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dirty="0" smtClean="0"/>
              <a:t>Round</a:t>
            </a:r>
            <a:endParaRPr lang="en-US" dirty="0"/>
          </a:p>
        </p:txBody>
      </p:sp>
      <p:sp>
        <p:nvSpPr>
          <p:cNvPr id="6" name="TextBox 5"/>
          <p:cNvSpPr txBox="1"/>
          <p:nvPr/>
        </p:nvSpPr>
        <p:spPr>
          <a:xfrm>
            <a:off x="7391400" y="6400800"/>
            <a:ext cx="990600"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dirty="0" smtClean="0">
                <a:hlinkClick r:id="rId2" action="ppaction://hlinksldjump">
                  <a:snd r:embed="rId3" name="applause.wav"/>
                </a:hlinkClick>
              </a:rPr>
              <a:t>Home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a:t>
            </a:r>
            <a:endParaRPr lang="en-US" dirty="0"/>
          </a:p>
        </p:txBody>
      </p:sp>
      <p:sp>
        <p:nvSpPr>
          <p:cNvPr id="3" name="Content Placeholder 2"/>
          <p:cNvSpPr>
            <a:spLocks noGrp="1"/>
          </p:cNvSpPr>
          <p:nvPr>
            <p:ph idx="1"/>
          </p:nvPr>
        </p:nvSpPr>
        <p:spPr/>
        <p:txBody>
          <a:bodyPr/>
          <a:lstStyle/>
          <a:p>
            <a:pPr>
              <a:buNone/>
            </a:pPr>
            <a:r>
              <a:rPr lang="en-US" dirty="0" smtClean="0"/>
              <a:t>Theme is…..</a:t>
            </a:r>
          </a:p>
          <a:p>
            <a:pPr>
              <a:buNone/>
            </a:pPr>
            <a:endParaRPr lang="en-US" dirty="0" smtClean="0"/>
          </a:p>
          <a:p>
            <a:pPr>
              <a:buNone/>
            </a:pPr>
            <a:endParaRPr lang="en-US" dirty="0" smtClean="0"/>
          </a:p>
          <a:p>
            <a:pPr>
              <a:buNone/>
            </a:pPr>
            <a:endParaRPr lang="en-US" dirty="0"/>
          </a:p>
        </p:txBody>
      </p:sp>
      <p:sp>
        <p:nvSpPr>
          <p:cNvPr id="4" name="Rectangle 3"/>
          <p:cNvSpPr/>
          <p:nvPr/>
        </p:nvSpPr>
        <p:spPr>
          <a:xfrm rot="19757295">
            <a:off x="0" y="2743200"/>
            <a:ext cx="8650125"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 the story is about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5" name="Rectangle 4"/>
          <p:cNvSpPr/>
          <p:nvPr/>
        </p:nvSpPr>
        <p:spPr>
          <a:xfrm rot="2486041">
            <a:off x="4741521" y="4683271"/>
            <a:ext cx="4131259"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The “moral”</a:t>
            </a:r>
            <a:endParaRPr lang="en-US" sz="5400" b="1" cap="none" spc="0" dirty="0">
              <a:ln w="50800"/>
              <a:solidFill>
                <a:schemeClr val="bg1">
                  <a:shade val="50000"/>
                </a:schemeClr>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fmla="#ppt_w*sin(2.5*pi*$)">
                                          <p:val>
                                            <p:fltVal val="0"/>
                                          </p:val>
                                        </p:tav>
                                        <p:tav tm="100000">
                                          <p:val>
                                            <p:fltVal val="1"/>
                                          </p:val>
                                        </p:tav>
                                      </p:tavLst>
                                    </p:anim>
                                    <p:anim calcmode="lin" valueType="num">
                                      <p:cBhvr>
                                        <p:cTn id="8" dur="50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0"/>
                            </p:stCondLst>
                            <p:childTnLst>
                              <p:par>
                                <p:cTn id="10" presetID="34"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from="(-#ppt_w/2)" to="(#ppt_x)" calcmode="lin" valueType="num">
                                      <p:cBhvr>
                                        <p:cTn id="12" dur="600" fill="hold">
                                          <p:stCondLst>
                                            <p:cond delay="0"/>
                                          </p:stCondLst>
                                        </p:cTn>
                                        <p:tgtEl>
                                          <p:spTgt spid="5"/>
                                        </p:tgtEl>
                                        <p:attrNameLst>
                                          <p:attrName>ppt_x</p:attrName>
                                        </p:attrNameLst>
                                      </p:cBhvr>
                                    </p:anim>
                                    <p:anim from="0" to="-1.0" calcmode="lin" valueType="num">
                                      <p:cBhvr>
                                        <p:cTn id="13" dur="200" decel="50000" autoRev="1" fill="hold">
                                          <p:stCondLst>
                                            <p:cond delay="600"/>
                                          </p:stCondLst>
                                        </p:cTn>
                                        <p:tgtEl>
                                          <p:spTgt spid="5"/>
                                        </p:tgtEl>
                                        <p:attrNameLst>
                                          <p:attrName>xshear</p:attrName>
                                        </p:attrNameLst>
                                      </p:cBhvr>
                                    </p:anim>
                                    <p:animScale>
                                      <p:cBhvr>
                                        <p:cTn id="14" dur="200" decel="100000" autoRev="1" fill="hold">
                                          <p:stCondLst>
                                            <p:cond delay="600"/>
                                          </p:stCondLst>
                                        </p:cTn>
                                        <p:tgtEl>
                                          <p:spTgt spid="5"/>
                                        </p:tgtEl>
                                      </p:cBhvr>
                                      <p:from x="100000" y="100000"/>
                                      <p:to x="80000" y="100000"/>
                                    </p:animScale>
                                    <p:anim by="(#ppt_h/3+#ppt_w*0.1)" calcmode="lin" valueType="num">
                                      <p:cBhvr additive="sum">
                                        <p:cTn id="15" dur="200" decel="100000" autoRev="1" fill="hold">
                                          <p:stCondLst>
                                            <p:cond delay="6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en-US" dirty="0" smtClean="0"/>
              <a:t>Main character</a:t>
            </a:r>
          </a:p>
          <a:p>
            <a:pPr algn="ctr">
              <a:buNone/>
            </a:pPr>
            <a:r>
              <a:rPr lang="en-US" dirty="0" smtClean="0"/>
              <a:t>Example: Bella</a:t>
            </a:r>
            <a:endParaRPr lang="en-US" dirty="0"/>
          </a:p>
        </p:txBody>
      </p:sp>
      <p:sp>
        <p:nvSpPr>
          <p:cNvPr id="4" name="Title 1"/>
          <p:cNvSpPr>
            <a:spLocks noGrp="1"/>
          </p:cNvSpPr>
          <p:nvPr>
            <p:ph type="title"/>
          </p:nvPr>
        </p:nvSpPr>
        <p:spPr/>
        <p:txBody>
          <a:bodyPr/>
          <a:lstStyle/>
          <a:p>
            <a:r>
              <a:rPr lang="en-US" dirty="0" smtClean="0"/>
              <a:t>Guess the term…</a:t>
            </a:r>
            <a:endParaRPr lang="en-US" dirty="0"/>
          </a:p>
        </p:txBody>
      </p:sp>
      <p:sp>
        <p:nvSpPr>
          <p:cNvPr id="7" name="TextBox 6"/>
          <p:cNvSpPr txBox="1"/>
          <p:nvPr/>
        </p:nvSpPr>
        <p:spPr>
          <a:xfrm>
            <a:off x="2895600" y="4343400"/>
            <a:ext cx="3429000"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dirty="0" smtClean="0"/>
              <a:t>Protagonist</a:t>
            </a:r>
            <a:endParaRPr lang="en-US" dirty="0"/>
          </a:p>
        </p:txBody>
      </p:sp>
      <p:sp>
        <p:nvSpPr>
          <p:cNvPr id="8" name="TextBox 7"/>
          <p:cNvSpPr txBox="1"/>
          <p:nvPr/>
        </p:nvSpPr>
        <p:spPr>
          <a:xfrm>
            <a:off x="7391400" y="6400800"/>
            <a:ext cx="990600"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dirty="0" smtClean="0">
                <a:hlinkClick r:id="rId2" action="ppaction://hlinksldjump"/>
              </a:rPr>
              <a:t>Home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en-US" dirty="0" smtClean="0"/>
              <a:t>The opposite</a:t>
            </a:r>
          </a:p>
          <a:p>
            <a:pPr algn="ctr">
              <a:buNone/>
            </a:pPr>
            <a:r>
              <a:rPr lang="en-US" dirty="0" smtClean="0"/>
              <a:t>Example: Draco </a:t>
            </a:r>
            <a:r>
              <a:rPr lang="en-US" dirty="0" err="1" smtClean="0"/>
              <a:t>Malfoy</a:t>
            </a:r>
            <a:r>
              <a:rPr lang="en-US" dirty="0" smtClean="0"/>
              <a:t> from Harry Potter</a:t>
            </a:r>
            <a:endParaRPr lang="en-US" dirty="0"/>
          </a:p>
        </p:txBody>
      </p:sp>
      <p:sp>
        <p:nvSpPr>
          <p:cNvPr id="4" name="Title 1"/>
          <p:cNvSpPr>
            <a:spLocks noGrp="1"/>
          </p:cNvSpPr>
          <p:nvPr>
            <p:ph type="title"/>
          </p:nvPr>
        </p:nvSpPr>
        <p:spPr/>
        <p:txBody>
          <a:bodyPr/>
          <a:lstStyle/>
          <a:p>
            <a:r>
              <a:rPr lang="en-US" dirty="0" smtClean="0"/>
              <a:t>Guess the term…</a:t>
            </a:r>
            <a:endParaRPr lang="en-US" dirty="0"/>
          </a:p>
        </p:txBody>
      </p:sp>
      <p:sp>
        <p:nvSpPr>
          <p:cNvPr id="6" name="TextBox 5"/>
          <p:cNvSpPr txBox="1"/>
          <p:nvPr/>
        </p:nvSpPr>
        <p:spPr>
          <a:xfrm>
            <a:off x="2895600" y="4648200"/>
            <a:ext cx="3429000"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dirty="0" smtClean="0"/>
              <a:t>Foil</a:t>
            </a:r>
            <a:endParaRPr lang="en-US" dirty="0"/>
          </a:p>
        </p:txBody>
      </p:sp>
      <p:sp>
        <p:nvSpPr>
          <p:cNvPr id="7" name="TextBox 6"/>
          <p:cNvSpPr txBox="1"/>
          <p:nvPr/>
        </p:nvSpPr>
        <p:spPr>
          <a:xfrm>
            <a:off x="7391400" y="6400800"/>
            <a:ext cx="990600"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dirty="0" smtClean="0">
                <a:hlinkClick r:id="rId2" action="ppaction://hlinksldjump">
                  <a:snd r:embed="rId3" name="applause.wav"/>
                </a:hlinkClick>
              </a:rPr>
              <a:t>Home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en-US" dirty="0" smtClean="0"/>
              <a:t>Changes, grows throughout story</a:t>
            </a:r>
          </a:p>
          <a:p>
            <a:pPr algn="ctr">
              <a:buNone/>
            </a:pPr>
            <a:r>
              <a:rPr lang="en-US" dirty="0" smtClean="0"/>
              <a:t>Example: Scout</a:t>
            </a:r>
            <a:endParaRPr lang="en-US" dirty="0"/>
          </a:p>
        </p:txBody>
      </p:sp>
      <p:sp>
        <p:nvSpPr>
          <p:cNvPr id="4" name="Title 1"/>
          <p:cNvSpPr>
            <a:spLocks noGrp="1"/>
          </p:cNvSpPr>
          <p:nvPr>
            <p:ph type="title"/>
          </p:nvPr>
        </p:nvSpPr>
        <p:spPr/>
        <p:txBody>
          <a:bodyPr/>
          <a:lstStyle/>
          <a:p>
            <a:r>
              <a:rPr lang="en-US" dirty="0" smtClean="0"/>
              <a:t>Guess the term…</a:t>
            </a:r>
            <a:endParaRPr lang="en-US" dirty="0"/>
          </a:p>
        </p:txBody>
      </p:sp>
      <p:sp>
        <p:nvSpPr>
          <p:cNvPr id="6" name="TextBox 5"/>
          <p:cNvSpPr txBox="1"/>
          <p:nvPr/>
        </p:nvSpPr>
        <p:spPr>
          <a:xfrm>
            <a:off x="2895600" y="4191000"/>
            <a:ext cx="3429000"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dirty="0" smtClean="0"/>
              <a:t>Dynamic</a:t>
            </a:r>
            <a:endParaRPr lang="en-US" dirty="0"/>
          </a:p>
        </p:txBody>
      </p:sp>
      <p:sp>
        <p:nvSpPr>
          <p:cNvPr id="7" name="TextBox 6"/>
          <p:cNvSpPr txBox="1"/>
          <p:nvPr/>
        </p:nvSpPr>
        <p:spPr>
          <a:xfrm>
            <a:off x="7391400" y="6400800"/>
            <a:ext cx="990600"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dirty="0" smtClean="0">
                <a:hlinkClick r:id="rId2" action="ppaction://hlinksldjump"/>
              </a:rPr>
              <a:t>Home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Give an example…</a:t>
            </a:r>
            <a:endParaRPr lang="en-US" dirty="0"/>
          </a:p>
        </p:txBody>
      </p:sp>
      <p:sp>
        <p:nvSpPr>
          <p:cNvPr id="3" name="Content Placeholder 2"/>
          <p:cNvSpPr>
            <a:spLocks noGrp="1"/>
          </p:cNvSpPr>
          <p:nvPr>
            <p:ph idx="1"/>
          </p:nvPr>
        </p:nvSpPr>
        <p:spPr/>
        <p:txBody>
          <a:bodyPr/>
          <a:lstStyle/>
          <a:p>
            <a:pPr algn="ctr">
              <a:buNone/>
            </a:pPr>
            <a:r>
              <a:rPr lang="en-US" dirty="0" smtClean="0"/>
              <a:t>Flat</a:t>
            </a:r>
            <a:endParaRPr lang="en-US" dirty="0"/>
          </a:p>
        </p:txBody>
      </p:sp>
      <p:sp>
        <p:nvSpPr>
          <p:cNvPr id="4" name="Rectangle 3"/>
          <p:cNvSpPr/>
          <p:nvPr/>
        </p:nvSpPr>
        <p:spPr>
          <a:xfrm>
            <a:off x="7391400" y="6248400"/>
            <a:ext cx="859531" cy="369332"/>
          </a:xfrm>
          <a:prstGeom prst="rect">
            <a:avLst/>
          </a:prstGeom>
        </p:spPr>
        <p:style>
          <a:lnRef idx="1">
            <a:schemeClr val="dk1"/>
          </a:lnRef>
          <a:fillRef idx="3">
            <a:schemeClr val="dk1"/>
          </a:fillRef>
          <a:effectRef idx="2">
            <a:schemeClr val="dk1"/>
          </a:effectRef>
          <a:fontRef idx="minor">
            <a:schemeClr val="lt1"/>
          </a:fontRef>
        </p:style>
        <p:txBody>
          <a:bodyPr wrap="none">
            <a:spAutoFit/>
          </a:bodyPr>
          <a:lstStyle/>
          <a:p>
            <a:r>
              <a:rPr lang="en-US" dirty="0" smtClean="0">
                <a:hlinkClick r:id="rId2" action="ppaction://hlinksldjump">
                  <a:snd r:embed="rId3" name="applause.wav"/>
                </a:hlinkClick>
              </a:rPr>
              <a:t>Home</a:t>
            </a:r>
            <a:endParaRPr lang="en-US" dirty="0"/>
          </a:p>
        </p:txBody>
      </p:sp>
      <p:sp>
        <p:nvSpPr>
          <p:cNvPr id="5" name="TextBox 4"/>
          <p:cNvSpPr txBox="1"/>
          <p:nvPr/>
        </p:nvSpPr>
        <p:spPr>
          <a:xfrm>
            <a:off x="2514600" y="3429000"/>
            <a:ext cx="4114800" cy="369332"/>
          </a:xfrm>
          <a:prstGeom prst="rect">
            <a:avLst/>
          </a:prstGeom>
          <a:noFill/>
        </p:spPr>
        <p:txBody>
          <a:bodyPr wrap="square" rtlCol="0">
            <a:spAutoFit/>
          </a:bodyPr>
          <a:lstStyle/>
          <a:p>
            <a:pPr algn="ctr"/>
            <a:r>
              <a:rPr lang="en-US" dirty="0" smtClean="0"/>
              <a:t>Example: Mrs. Rachel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Give an example…</a:t>
            </a:r>
            <a:endParaRPr lang="en-US" dirty="0"/>
          </a:p>
        </p:txBody>
      </p:sp>
      <p:sp>
        <p:nvSpPr>
          <p:cNvPr id="3" name="Content Placeholder 2"/>
          <p:cNvSpPr>
            <a:spLocks noGrp="1"/>
          </p:cNvSpPr>
          <p:nvPr>
            <p:ph idx="1"/>
          </p:nvPr>
        </p:nvSpPr>
        <p:spPr/>
        <p:txBody>
          <a:bodyPr/>
          <a:lstStyle/>
          <a:p>
            <a:pPr algn="ctr">
              <a:buNone/>
            </a:pPr>
            <a:r>
              <a:rPr lang="en-US" dirty="0" smtClean="0"/>
              <a:t>Static</a:t>
            </a:r>
            <a:endParaRPr lang="en-US" dirty="0"/>
          </a:p>
        </p:txBody>
      </p:sp>
      <p:sp>
        <p:nvSpPr>
          <p:cNvPr id="4" name="Rectangle 3"/>
          <p:cNvSpPr/>
          <p:nvPr/>
        </p:nvSpPr>
        <p:spPr>
          <a:xfrm>
            <a:off x="7391400" y="6248400"/>
            <a:ext cx="859531" cy="369332"/>
          </a:xfrm>
          <a:prstGeom prst="rect">
            <a:avLst/>
          </a:prstGeom>
        </p:spPr>
        <p:style>
          <a:lnRef idx="1">
            <a:schemeClr val="dk1"/>
          </a:lnRef>
          <a:fillRef idx="3">
            <a:schemeClr val="dk1"/>
          </a:fillRef>
          <a:effectRef idx="2">
            <a:schemeClr val="dk1"/>
          </a:effectRef>
          <a:fontRef idx="minor">
            <a:schemeClr val="lt1"/>
          </a:fontRef>
        </p:style>
        <p:txBody>
          <a:bodyPr wrap="none">
            <a:spAutoFit/>
          </a:bodyPr>
          <a:lstStyle/>
          <a:p>
            <a:r>
              <a:rPr lang="en-US" dirty="0" smtClean="0">
                <a:hlinkClick r:id="rId2" action="ppaction://hlinksldjump">
                  <a:snd r:embed="rId3" name="applause.wav"/>
                </a:hlinkClick>
              </a:rPr>
              <a:t>Home</a:t>
            </a:r>
            <a:endParaRPr lang="en-US" dirty="0"/>
          </a:p>
        </p:txBody>
      </p:sp>
      <p:sp>
        <p:nvSpPr>
          <p:cNvPr id="6" name="TextBox 5"/>
          <p:cNvSpPr txBox="1"/>
          <p:nvPr/>
        </p:nvSpPr>
        <p:spPr>
          <a:xfrm>
            <a:off x="2514600" y="3429000"/>
            <a:ext cx="4114800" cy="369332"/>
          </a:xfrm>
          <a:prstGeom prst="rect">
            <a:avLst/>
          </a:prstGeom>
          <a:noFill/>
        </p:spPr>
        <p:txBody>
          <a:bodyPr wrap="square" rtlCol="0">
            <a:spAutoFit/>
          </a:bodyPr>
          <a:lstStyle/>
          <a:p>
            <a:pPr algn="ctr"/>
            <a:r>
              <a:rPr lang="en-US" dirty="0" smtClean="0"/>
              <a:t>Example: Miss </a:t>
            </a:r>
            <a:r>
              <a:rPr lang="en-US" dirty="0"/>
              <a:t>S</a:t>
            </a:r>
            <a:r>
              <a:rPr lang="en-US" dirty="0" smtClean="0"/>
              <a:t>tephanie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Give an example…</a:t>
            </a:r>
            <a:endParaRPr lang="en-US" dirty="0"/>
          </a:p>
        </p:txBody>
      </p:sp>
      <p:sp>
        <p:nvSpPr>
          <p:cNvPr id="3" name="Content Placeholder 2"/>
          <p:cNvSpPr>
            <a:spLocks noGrp="1"/>
          </p:cNvSpPr>
          <p:nvPr>
            <p:ph idx="1"/>
          </p:nvPr>
        </p:nvSpPr>
        <p:spPr/>
        <p:txBody>
          <a:bodyPr/>
          <a:lstStyle/>
          <a:p>
            <a:pPr algn="ctr">
              <a:buNone/>
            </a:pPr>
            <a:r>
              <a:rPr lang="en-US" dirty="0" smtClean="0"/>
              <a:t>Antagonistic</a:t>
            </a:r>
            <a:endParaRPr lang="en-US" dirty="0"/>
          </a:p>
        </p:txBody>
      </p:sp>
      <p:sp>
        <p:nvSpPr>
          <p:cNvPr id="4" name="Rectangle 3"/>
          <p:cNvSpPr/>
          <p:nvPr/>
        </p:nvSpPr>
        <p:spPr>
          <a:xfrm>
            <a:off x="7391400" y="6248400"/>
            <a:ext cx="859531" cy="369332"/>
          </a:xfrm>
          <a:prstGeom prst="rect">
            <a:avLst/>
          </a:prstGeom>
        </p:spPr>
        <p:style>
          <a:lnRef idx="1">
            <a:schemeClr val="dk1"/>
          </a:lnRef>
          <a:fillRef idx="3">
            <a:schemeClr val="dk1"/>
          </a:fillRef>
          <a:effectRef idx="2">
            <a:schemeClr val="dk1"/>
          </a:effectRef>
          <a:fontRef idx="minor">
            <a:schemeClr val="lt1"/>
          </a:fontRef>
        </p:style>
        <p:txBody>
          <a:bodyPr wrap="none">
            <a:spAutoFit/>
          </a:bodyPr>
          <a:lstStyle/>
          <a:p>
            <a:r>
              <a:rPr lang="en-US" dirty="0" smtClean="0">
                <a:hlinkClick r:id="rId2" action="ppaction://hlinksldjump">
                  <a:snd r:embed="rId3" name="applause.wav"/>
                </a:hlinkClick>
              </a:rPr>
              <a:t>Home</a:t>
            </a:r>
            <a:endParaRPr lang="en-US" dirty="0"/>
          </a:p>
        </p:txBody>
      </p:sp>
      <p:sp>
        <p:nvSpPr>
          <p:cNvPr id="5" name="TextBox 4"/>
          <p:cNvSpPr txBox="1"/>
          <p:nvPr/>
        </p:nvSpPr>
        <p:spPr>
          <a:xfrm>
            <a:off x="2514600" y="3429000"/>
            <a:ext cx="4114800" cy="369332"/>
          </a:xfrm>
          <a:prstGeom prst="rect">
            <a:avLst/>
          </a:prstGeom>
          <a:noFill/>
        </p:spPr>
        <p:txBody>
          <a:bodyPr wrap="square" rtlCol="0">
            <a:spAutoFit/>
          </a:bodyPr>
          <a:lstStyle/>
          <a:p>
            <a:pPr algn="ctr"/>
            <a:r>
              <a:rPr lang="en-US" dirty="0" smtClean="0"/>
              <a:t>Example: Mr. </a:t>
            </a:r>
            <a:r>
              <a:rPr lang="en-US" dirty="0" err="1" smtClean="0"/>
              <a:t>Ewell</a:t>
            </a:r>
            <a:r>
              <a:rPr lang="en-US"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432</TotalTime>
  <Words>656</Words>
  <Application>Microsoft Office PowerPoint</Application>
  <PresentationFormat>On-screen Show (4:3)</PresentationFormat>
  <Paragraphs>182</Paragraphs>
  <Slides>30</Slides>
  <Notes>0</Notes>
  <HiddenSlides>0</HiddenSlides>
  <MMClips>2</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Verve</vt:lpstr>
      <vt:lpstr>Short Story Terms</vt:lpstr>
      <vt:lpstr>Character Jeopardy</vt:lpstr>
      <vt:lpstr>Guess the term…</vt:lpstr>
      <vt:lpstr>Guess the term…</vt:lpstr>
      <vt:lpstr>Guess the term…</vt:lpstr>
      <vt:lpstr>Guess the term…</vt:lpstr>
      <vt:lpstr>Give an example…</vt:lpstr>
      <vt:lpstr>Give an example…</vt:lpstr>
      <vt:lpstr>Give an example…</vt:lpstr>
      <vt:lpstr>Give an example…</vt:lpstr>
      <vt:lpstr>Give the Definition…</vt:lpstr>
      <vt:lpstr>Give the Definition…</vt:lpstr>
      <vt:lpstr>Give the definition…</vt:lpstr>
      <vt:lpstr>Give the definition…</vt:lpstr>
      <vt:lpstr>Conflict Beat the clock</vt:lpstr>
      <vt:lpstr>Point of View Chart</vt:lpstr>
      <vt:lpstr>1st Person</vt:lpstr>
      <vt:lpstr>2nd Person</vt:lpstr>
      <vt:lpstr>3rd person</vt:lpstr>
      <vt:lpstr>Ominiscient</vt:lpstr>
      <vt:lpstr>Limited Omniscient</vt:lpstr>
      <vt:lpstr>Setting Multiple choice</vt:lpstr>
      <vt:lpstr>Question 1</vt:lpstr>
      <vt:lpstr>Question 2</vt:lpstr>
      <vt:lpstr>Question 3…</vt:lpstr>
      <vt:lpstr>Question 4</vt:lpstr>
      <vt:lpstr>Question 5</vt:lpstr>
      <vt:lpstr>CORRECT!</vt:lpstr>
      <vt:lpstr>SORRY TRY AGAIN</vt:lpstr>
      <vt:lpstr>Theme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Story Terms</dc:title>
  <dc:creator>Owner</dc:creator>
  <cp:lastModifiedBy>Owner</cp:lastModifiedBy>
  <cp:revision>45</cp:revision>
  <dcterms:created xsi:type="dcterms:W3CDTF">2009-06-02T21:22:39Z</dcterms:created>
  <dcterms:modified xsi:type="dcterms:W3CDTF">2009-06-03T04:34:53Z</dcterms:modified>
</cp:coreProperties>
</file>